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846" r:id="rId2"/>
    <p:sldId id="866" r:id="rId3"/>
    <p:sldId id="858" r:id="rId4"/>
    <p:sldId id="865" r:id="rId5"/>
    <p:sldId id="867" r:id="rId6"/>
    <p:sldId id="850" r:id="rId7"/>
    <p:sldId id="859" r:id="rId8"/>
    <p:sldId id="860" r:id="rId9"/>
    <p:sldId id="862" r:id="rId10"/>
    <p:sldId id="863" r:id="rId11"/>
    <p:sldId id="853" r:id="rId12"/>
    <p:sldId id="854" r:id="rId13"/>
    <p:sldId id="855" r:id="rId14"/>
    <p:sldId id="677" r:id="rId15"/>
    <p:sldId id="856" r:id="rId16"/>
    <p:sldId id="857" r:id="rId17"/>
    <p:sldId id="864" r:id="rId18"/>
    <p:sldId id="868" r:id="rId19"/>
  </p:sldIdLst>
  <p:sldSz cx="12192000" cy="6858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Microsoft GothicNeo" panose="020B0500000101010101" pitchFamily="50" charset="-127"/>
      <p:regular r:id="rId22"/>
      <p:bold r:id="rId23"/>
    </p:embeddedFont>
    <p:embeddedFont>
      <p:font typeface="경기천년바탕 Bold" panose="02020803020101020101" pitchFamily="18" charset="-127"/>
      <p:bold r:id="rId24"/>
    </p:embeddedFont>
    <p:embeddedFont>
      <p:font typeface="경기천년바탕 Regular" panose="020205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한컴산뜻돋움" panose="02000000000000000000" pitchFamily="2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A384"/>
    <a:srgbClr val="2F5597"/>
    <a:srgbClr val="FF8989"/>
    <a:srgbClr val="FF9A89"/>
    <a:srgbClr val="FFB3A6"/>
    <a:srgbClr val="7D95BE"/>
    <a:srgbClr val="43A799"/>
    <a:srgbClr val="87AC82"/>
    <a:srgbClr val="8C85D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0" autoAdjust="0"/>
    <p:restoredTop sz="89480" autoAdjust="0"/>
  </p:normalViewPr>
  <p:slideViewPr>
    <p:cSldViewPr snapToGrid="0">
      <p:cViewPr varScale="1">
        <p:scale>
          <a:sx n="75" d="100"/>
          <a:sy n="75" d="100"/>
        </p:scale>
        <p:origin x="77" y="77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89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26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910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1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41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30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http://opendata.hira.or.kr/op/opc/olapMfrnIntrsIlnsInfo.do </a:t>
            </a:r>
            <a:r>
              <a:rPr lang="ko-KR" altLang="en-US" dirty="0" err="1"/>
              <a:t>거북목</a:t>
            </a:r>
            <a:r>
              <a:rPr lang="ko-KR" altLang="en-US" dirty="0"/>
              <a:t> 증후군 환자 추이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38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2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입력 </a:t>
            </a:r>
            <a:r>
              <a:rPr lang="en-US" altLang="ko-KR" dirty="0"/>
              <a:t>– </a:t>
            </a:r>
            <a:r>
              <a:rPr lang="ko-KR" altLang="en-US" dirty="0"/>
              <a:t>신체부위의 키포인트 감지 </a:t>
            </a:r>
            <a:r>
              <a:rPr lang="en-US" altLang="ko-KR" dirty="0"/>
              <a:t>– </a:t>
            </a:r>
            <a:r>
              <a:rPr lang="ko-KR" altLang="en-US" dirty="0"/>
              <a:t>신체 부위간 흐름을 찾아서 키포인트와 연결</a:t>
            </a:r>
            <a:r>
              <a:rPr lang="en-US" altLang="ko-KR" dirty="0"/>
              <a:t>, </a:t>
            </a:r>
            <a:r>
              <a:rPr lang="ko-KR" altLang="en-US" dirty="0"/>
              <a:t>결과물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5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입력 </a:t>
            </a:r>
            <a:r>
              <a:rPr lang="en-US" altLang="ko-KR" dirty="0"/>
              <a:t>– </a:t>
            </a:r>
            <a:r>
              <a:rPr lang="ko-KR" altLang="en-US" dirty="0"/>
              <a:t>신체부위의 키포인트 감지 </a:t>
            </a:r>
            <a:r>
              <a:rPr lang="en-US" altLang="ko-KR" dirty="0"/>
              <a:t>– </a:t>
            </a:r>
            <a:r>
              <a:rPr lang="ko-KR" altLang="en-US" dirty="0"/>
              <a:t>신체 부위간 흐름을 찾아서 키포인트와 연결</a:t>
            </a:r>
            <a:r>
              <a:rPr lang="en-US" altLang="ko-KR" dirty="0"/>
              <a:t>, </a:t>
            </a:r>
            <a:r>
              <a:rPr lang="ko-KR" altLang="en-US" dirty="0"/>
              <a:t>결과물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67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00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68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3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D5EFE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21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jpe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6.png"/><Relationship Id="rId3" Type="http://schemas.openxmlformats.org/officeDocument/2006/relationships/image" Target="../media/image42.jpeg"/><Relationship Id="rId7" Type="http://schemas.openxmlformats.org/officeDocument/2006/relationships/image" Target="../media/image45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0" Type="http://schemas.openxmlformats.org/officeDocument/2006/relationships/image" Target="../media/image33.svg"/><Relationship Id="rId4" Type="http://schemas.openxmlformats.org/officeDocument/2006/relationships/image" Target="../media/image43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13" Type="http://schemas.openxmlformats.org/officeDocument/2006/relationships/image" Target="../media/image36.png"/><Relationship Id="rId3" Type="http://schemas.openxmlformats.org/officeDocument/2006/relationships/image" Target="../media/image47.jpeg"/><Relationship Id="rId7" Type="http://schemas.openxmlformats.org/officeDocument/2006/relationships/image" Target="../media/image46.sv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43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34.png"/><Relationship Id="rId5" Type="http://schemas.openxmlformats.org/officeDocument/2006/relationships/image" Target="../media/image49.gif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microsoft.com/office/2007/relationships/hdphoto" Target="../media/hdphoto1.wdp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91739" y="2536532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</a:t>
            </a:r>
            <a:r>
              <a:rPr lang="en-US" altLang="ko-KR" sz="3200" b="1" dirty="0" err="1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DiSuo</a:t>
            </a:r>
            <a:r>
              <a:rPr lang="en-US" altLang="ko-KR" sz="3200" b="1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800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당신의 디스크 수술 </a:t>
            </a:r>
            <a:endParaRPr lang="en-US" altLang="ko-KR" sz="2800" dirty="0">
              <a:solidFill>
                <a:srgbClr val="434544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800" dirty="0" err="1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오백만원을</a:t>
            </a:r>
            <a:r>
              <a:rPr lang="ko-KR" altLang="en-US" sz="2800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아껴드립니다</a:t>
            </a:r>
            <a:r>
              <a:rPr lang="en-US" altLang="ko-KR" sz="2400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 sz="2400" dirty="0">
              <a:solidFill>
                <a:srgbClr val="434544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3691739" y="1603791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184730" y="2095560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coco 4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;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손세정 김수민 김정욱 김지현</a:t>
            </a:r>
          </a:p>
        </p:txBody>
      </p:sp>
      <p:sp>
        <p:nvSpPr>
          <p:cNvPr id="16" name="평행 사변형 15"/>
          <p:cNvSpPr/>
          <p:nvPr/>
        </p:nvSpPr>
        <p:spPr>
          <a:xfrm flipH="1">
            <a:off x="6556454" y="1603790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62047" y="1603790"/>
            <a:ext cx="232410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성균관대학교 인공지능융합전공</a:t>
            </a:r>
            <a:endParaRPr lang="en-US" altLang="ko-KR" sz="1200" b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18684B-0214-4D69-84E0-B1F26071DDF7}"/>
              </a:ext>
            </a:extLst>
          </p:cNvPr>
          <p:cNvGrpSpPr/>
          <p:nvPr/>
        </p:nvGrpSpPr>
        <p:grpSpPr>
          <a:xfrm>
            <a:off x="5162408" y="3140976"/>
            <a:ext cx="454127" cy="454127"/>
            <a:chOff x="1769120" y="1338663"/>
            <a:chExt cx="914400" cy="91440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E26E687-98CE-4CA6-95CF-01ABEB10137A}"/>
                </a:ext>
              </a:extLst>
            </p:cNvPr>
            <p:cNvSpPr/>
            <p:nvPr/>
          </p:nvSpPr>
          <p:spPr>
            <a:xfrm>
              <a:off x="1769120" y="1338663"/>
              <a:ext cx="914400" cy="914400"/>
            </a:xfrm>
            <a:prstGeom prst="ellipse">
              <a:avLst/>
            </a:prstGeom>
            <a:solidFill>
              <a:srgbClr val="6CC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B4D309B-489B-44DC-BBD0-484B0615DE08}"/>
                </a:ext>
              </a:extLst>
            </p:cNvPr>
            <p:cNvSpPr/>
            <p:nvPr/>
          </p:nvSpPr>
          <p:spPr>
            <a:xfrm>
              <a:off x="1847871" y="1413625"/>
              <a:ext cx="756897" cy="7568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BBE39E-DC76-4712-BB69-4FFC9D71C1C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6377" y="1492302"/>
              <a:ext cx="603258" cy="6032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069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909" y="1117299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DiSuo.com/03_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/02_2_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서비스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/3_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허리</a:t>
            </a: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03 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 기술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B87C84-5B8A-4BC2-993D-A91CF49EC9A6}"/>
              </a:ext>
            </a:extLst>
          </p:cNvPr>
          <p:cNvSpPr/>
          <p:nvPr/>
        </p:nvSpPr>
        <p:spPr>
          <a:xfrm>
            <a:off x="827153" y="1273094"/>
            <a:ext cx="2053230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③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허리 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(1, 2)</a:t>
            </a:r>
            <a:endParaRPr lang="ko-KR" altLang="en-US" sz="15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8E097B2-494C-4F1F-9937-C73B9D561000}"/>
                  </a:ext>
                </a:extLst>
              </p:cNvPr>
              <p:cNvSpPr/>
              <p:nvPr/>
            </p:nvSpPr>
            <p:spPr>
              <a:xfrm>
                <a:off x="2988776" y="4385751"/>
                <a:ext cx="2800319" cy="954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sz="15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ko-KR" altLang="en-US" sz="1500" b="1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ko-KR" altLang="en-US" sz="1500" b="1" i="1" dirty="0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en-US" sz="15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5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 값이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5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ko-KR" altLang="en-US" sz="15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en-US" sz="15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num>
                      <m:den>
                        <m:r>
                          <a:rPr lang="ko-KR" altLang="en-US" sz="1500" b="1" i="0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ko-KR" sz="15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 b="1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이하</a:t>
                </a:r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일 때 정상 </a:t>
                </a:r>
                <a:endParaRPr lang="en-US" altLang="ko-KR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→ </a:t>
                </a:r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기준선 </a:t>
                </a:r>
                <a:r>
                  <a: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: 45°, 135°  </a:t>
                </a: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8E097B2-494C-4F1F-9937-C73B9D561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776" y="4385751"/>
                <a:ext cx="2800319" cy="954300"/>
              </a:xfrm>
              <a:prstGeom prst="rect">
                <a:avLst/>
              </a:prstGeom>
              <a:blipFill>
                <a:blip r:embed="rId3"/>
                <a:stretch>
                  <a:fillRect b="-6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511110-D6AF-41C0-B541-41A0A3019EFB}"/>
              </a:ext>
            </a:extLst>
          </p:cNvPr>
          <p:cNvSpPr/>
          <p:nvPr/>
        </p:nvSpPr>
        <p:spPr>
          <a:xfrm>
            <a:off x="615979" y="1840594"/>
            <a:ext cx="5433379" cy="4557986"/>
          </a:xfrm>
          <a:prstGeom prst="rect">
            <a:avLst/>
          </a:prstGeom>
          <a:noFill/>
          <a:ln w="19050">
            <a:solidFill>
              <a:srgbClr val="43A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59A530-1D2F-468A-A137-742A40EFB68E}"/>
              </a:ext>
            </a:extLst>
          </p:cNvPr>
          <p:cNvGrpSpPr/>
          <p:nvPr/>
        </p:nvGrpSpPr>
        <p:grpSpPr>
          <a:xfrm>
            <a:off x="2654027" y="2264660"/>
            <a:ext cx="3510235" cy="1835540"/>
            <a:chOff x="3064608" y="1805505"/>
            <a:chExt cx="3510235" cy="183554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210776E-846F-47CE-87AA-42C10B5775AA}"/>
                </a:ext>
              </a:extLst>
            </p:cNvPr>
            <p:cNvPicPr/>
            <p:nvPr/>
          </p:nvPicPr>
          <p:blipFill rotWithShape="1">
            <a:blip r:embed="rId4"/>
            <a:srcRect l="18532" r="5645" b="41970"/>
            <a:stretch/>
          </p:blipFill>
          <p:spPr>
            <a:xfrm>
              <a:off x="3389729" y="2058531"/>
              <a:ext cx="2779636" cy="15825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6C61835-7D66-46A5-A0A2-3F668E7D4A6F}"/>
                    </a:ext>
                  </a:extLst>
                </p:cNvPr>
                <p:cNvSpPr/>
                <p:nvPr/>
              </p:nvSpPr>
              <p:spPr>
                <a:xfrm>
                  <a:off x="3064608" y="1805505"/>
                  <a:ext cx="1385567" cy="3685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dirty="0" smtClean="0">
                            <a:solidFill>
                              <a:srgbClr val="8C85D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200" i="0" dirty="0">
                            <a:solidFill>
                              <a:srgbClr val="8C85D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ko-KR" altLang="en-US" sz="1200" i="1" dirty="0">
                                <a:solidFill>
                                  <a:srgbClr val="8C85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ko-KR" altLang="en-US" sz="1200" i="1" dirty="0">
                                    <a:solidFill>
                                      <a:srgbClr val="8C85D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ko-KR" altLang="en-US" sz="1200" i="0" dirty="0">
                                    <a:solidFill>
                                      <a:srgbClr val="8C85D9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ko-KR" altLang="en-US" sz="1200" i="1" dirty="0">
                                        <a:solidFill>
                                          <a:srgbClr val="8C85D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1200" i="1" dirty="0">
                                        <a:solidFill>
                                          <a:srgbClr val="8C85D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ko-KR" altLang="en-US" sz="1200" dirty="0">
                    <a:solidFill>
                      <a:srgbClr val="8C85D9"/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6C61835-7D66-46A5-A0A2-3F668E7D4A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4608" y="1805505"/>
                  <a:ext cx="1385567" cy="3685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4D7F9C1-4327-412E-A49F-A8A8DC783E5D}"/>
                    </a:ext>
                  </a:extLst>
                </p:cNvPr>
                <p:cNvSpPr/>
                <p:nvPr/>
              </p:nvSpPr>
              <p:spPr>
                <a:xfrm>
                  <a:off x="5692510" y="1975080"/>
                  <a:ext cx="882333" cy="6727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dirty="0" smtClean="0">
                            <a:solidFill>
                              <a:srgbClr val="87AC8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200" i="0" dirty="0">
                            <a:solidFill>
                              <a:srgbClr val="87AC8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ko-KR" altLang="en-US" sz="1200" b="1" i="1" dirty="0">
                                <a:solidFill>
                                  <a:srgbClr val="87AC8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ko-KR" altLang="en-US" sz="1200" b="1" i="1" dirty="0">
                                    <a:solidFill>
                                      <a:srgbClr val="87AC8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ko-KR" altLang="en-US" sz="1200" b="1" i="1" dirty="0">
                                    <a:solidFill>
                                      <a:srgbClr val="87AC82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rad>
                          </m:num>
                          <m:den>
                            <m:r>
                              <a:rPr lang="ko-KR" altLang="en-US" sz="1200" b="1" dirty="0">
                                <a:solidFill>
                                  <a:srgbClr val="87AC8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rgbClr val="8C85D9"/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4D7F9C1-4327-412E-A49F-A8A8DC783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510" y="1975080"/>
                  <a:ext cx="882333" cy="6727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FA6B6A-3C75-43BF-87E9-8F1EFE616487}"/>
                </a:ext>
              </a:extLst>
            </p:cNvPr>
            <p:cNvSpPr/>
            <p:nvPr/>
          </p:nvSpPr>
          <p:spPr>
            <a:xfrm>
              <a:off x="3665480" y="2559946"/>
              <a:ext cx="2506277" cy="813798"/>
            </a:xfrm>
            <a:prstGeom prst="rect">
              <a:avLst/>
            </a:prstGeom>
            <a:solidFill>
              <a:srgbClr val="43A79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E740A2-1555-48AA-AA50-1535AAF9370B}"/>
              </a:ext>
            </a:extLst>
          </p:cNvPr>
          <p:cNvSpPr/>
          <p:nvPr/>
        </p:nvSpPr>
        <p:spPr>
          <a:xfrm>
            <a:off x="615980" y="5808794"/>
            <a:ext cx="5423218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정상</a:t>
            </a:r>
            <a:r>
              <a:rPr lang="ko-KR" altLang="en-US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두 벡터가 이루는 각도가 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45°~135°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사이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C029126-929E-4061-8D43-10A0A5249B11}"/>
              </a:ext>
            </a:extLst>
          </p:cNvPr>
          <p:cNvCxnSpPr>
            <a:cxnSpLocks/>
          </p:cNvCxnSpPr>
          <p:nvPr/>
        </p:nvCxnSpPr>
        <p:spPr>
          <a:xfrm>
            <a:off x="615979" y="5667060"/>
            <a:ext cx="5423219" cy="0"/>
          </a:xfrm>
          <a:prstGeom prst="line">
            <a:avLst/>
          </a:prstGeom>
          <a:ln w="19050">
            <a:solidFill>
              <a:srgbClr val="43A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FB1A22-8729-451D-AAA3-FE2C55C8E8F4}"/>
              </a:ext>
            </a:extLst>
          </p:cNvPr>
          <p:cNvSpPr/>
          <p:nvPr/>
        </p:nvSpPr>
        <p:spPr>
          <a:xfrm>
            <a:off x="620395" y="1830305"/>
            <a:ext cx="5423218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허리 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1 -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허리 기울어짐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05DD071-9100-4E70-9079-9595059EB182}"/>
                  </a:ext>
                </a:extLst>
              </p:cNvPr>
              <p:cNvSpPr/>
              <p:nvPr/>
            </p:nvSpPr>
            <p:spPr>
              <a:xfrm>
                <a:off x="8643907" y="4406071"/>
                <a:ext cx="2800319" cy="965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sz="15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ko-KR" altLang="en-US" sz="1500" b="1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ko-KR" altLang="en-US" sz="1500" b="1" i="1" dirty="0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en-US" sz="15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5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 값이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5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ko-KR" altLang="en-US" sz="15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5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rad>
                      </m:num>
                      <m:den>
                        <m:r>
                          <a:rPr lang="ko-KR" altLang="en-US" sz="1500" b="1" i="0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ko-KR" sz="15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 b="1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이상</a:t>
                </a:r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일 때 정상 </a:t>
                </a:r>
                <a:endParaRPr lang="en-US" altLang="ko-KR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→ </a:t>
                </a:r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기준선 </a:t>
                </a:r>
                <a:r>
                  <a: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: 30°, 150°</a:t>
                </a: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05DD071-9100-4E70-9079-9595059EB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907" y="4406071"/>
                <a:ext cx="2800319" cy="965201"/>
              </a:xfrm>
              <a:prstGeom prst="rect">
                <a:avLst/>
              </a:prstGeom>
              <a:blipFill>
                <a:blip r:embed="rId7"/>
                <a:stretch>
                  <a:fillRect b="-4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9F46BA-70B3-4299-99E1-287D9E471E5A}"/>
              </a:ext>
            </a:extLst>
          </p:cNvPr>
          <p:cNvSpPr/>
          <p:nvPr/>
        </p:nvSpPr>
        <p:spPr>
          <a:xfrm>
            <a:off x="6221064" y="1840592"/>
            <a:ext cx="5433379" cy="4557987"/>
          </a:xfrm>
          <a:prstGeom prst="rect">
            <a:avLst/>
          </a:prstGeom>
          <a:noFill/>
          <a:ln w="19050">
            <a:solidFill>
              <a:srgbClr val="43A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CB9A31B-9DC5-4068-83D1-ED2295B64733}"/>
              </a:ext>
            </a:extLst>
          </p:cNvPr>
          <p:cNvSpPr/>
          <p:nvPr/>
        </p:nvSpPr>
        <p:spPr>
          <a:xfrm>
            <a:off x="6221065" y="5808794"/>
            <a:ext cx="5423218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정상</a:t>
            </a:r>
            <a:r>
              <a:rPr lang="ko-KR" altLang="en-US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두 벡터가 이루는 각도가 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0~30°,150~180°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사이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56DC2B4-D4C4-4B8E-A263-E5C4C679776E}"/>
              </a:ext>
            </a:extLst>
          </p:cNvPr>
          <p:cNvCxnSpPr>
            <a:cxnSpLocks/>
          </p:cNvCxnSpPr>
          <p:nvPr/>
        </p:nvCxnSpPr>
        <p:spPr>
          <a:xfrm>
            <a:off x="6221064" y="5667060"/>
            <a:ext cx="5423219" cy="0"/>
          </a:xfrm>
          <a:prstGeom prst="line">
            <a:avLst/>
          </a:prstGeom>
          <a:ln w="19050">
            <a:solidFill>
              <a:srgbClr val="43A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7C6C1E-568E-469F-B3F4-FB264989B3C0}"/>
              </a:ext>
            </a:extLst>
          </p:cNvPr>
          <p:cNvSpPr/>
          <p:nvPr/>
        </p:nvSpPr>
        <p:spPr>
          <a:xfrm>
            <a:off x="6205231" y="1830305"/>
            <a:ext cx="5423218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허리 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 –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허리 비대칭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ko-KR" altLang="en-US" sz="15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030802-CEEF-42E9-9785-2C33294FCAE1}"/>
              </a:ext>
            </a:extLst>
          </p:cNvPr>
          <p:cNvGrpSpPr/>
          <p:nvPr/>
        </p:nvGrpSpPr>
        <p:grpSpPr>
          <a:xfrm>
            <a:off x="8679482" y="2424375"/>
            <a:ext cx="2793251" cy="1685907"/>
            <a:chOff x="8679482" y="2424376"/>
            <a:chExt cx="2793251" cy="158590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E9F560D-109E-4194-985E-E2F3BC5391AB}"/>
                </a:ext>
              </a:extLst>
            </p:cNvPr>
            <p:cNvPicPr/>
            <p:nvPr/>
          </p:nvPicPr>
          <p:blipFill rotWithShape="1">
            <a:blip r:embed="rId8"/>
            <a:srcRect l="21538" t="1" r="5819" b="44589"/>
            <a:stretch/>
          </p:blipFill>
          <p:spPr bwMode="auto">
            <a:xfrm>
              <a:off x="8707989" y="2424376"/>
              <a:ext cx="2736237" cy="15859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B1893EBF-ADB9-4CBC-84F6-43DE8DB3CAEE}"/>
                    </a:ext>
                  </a:extLst>
                </p:cNvPr>
                <p:cNvSpPr/>
                <p:nvPr/>
              </p:nvSpPr>
              <p:spPr>
                <a:xfrm>
                  <a:off x="8679482" y="3077185"/>
                  <a:ext cx="13849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dirty="0" smtClean="0">
                            <a:solidFill>
                              <a:srgbClr val="8C85D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200" i="0" dirty="0">
                            <a:solidFill>
                              <a:srgbClr val="8C85D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ko-KR" altLang="en-US" sz="1200" i="1" dirty="0">
                                <a:solidFill>
                                  <a:srgbClr val="8C85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ko-KR" altLang="en-US" sz="1200" i="1" dirty="0">
                                    <a:solidFill>
                                      <a:srgbClr val="8C85D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ko-KR" altLang="en-US" sz="1200" i="0" dirty="0">
                                    <a:solidFill>
                                      <a:srgbClr val="8C85D9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ko-KR" altLang="en-US" sz="1200" i="1" dirty="0">
                                        <a:solidFill>
                                          <a:srgbClr val="8C85D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1200" i="1" dirty="0">
                                        <a:solidFill>
                                          <a:srgbClr val="8C85D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ko-KR" altLang="en-US" sz="1200" dirty="0">
                    <a:solidFill>
                      <a:srgbClr val="8C85D9"/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B1893EBF-ADB9-4CBC-84F6-43DE8DB3CA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482" y="3077185"/>
                  <a:ext cx="138493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65DB0A5-0B33-4471-8AA4-2CE18EA679E0}"/>
                    </a:ext>
                  </a:extLst>
                </p:cNvPr>
                <p:cNvSpPr/>
                <p:nvPr/>
              </p:nvSpPr>
              <p:spPr>
                <a:xfrm>
                  <a:off x="10590802" y="2561795"/>
                  <a:ext cx="881931" cy="6860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dirty="0" smtClean="0">
                            <a:solidFill>
                              <a:srgbClr val="87AC8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200" i="0" dirty="0">
                            <a:solidFill>
                              <a:srgbClr val="87AC8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ko-KR" altLang="en-US" sz="1200" b="1" i="1" dirty="0">
                                <a:solidFill>
                                  <a:srgbClr val="87AC8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ko-KR" altLang="en-US" sz="1200" b="1" i="1" dirty="0">
                                    <a:solidFill>
                                      <a:srgbClr val="87AC8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200" b="1" i="1" dirty="0" smtClean="0">
                                    <a:solidFill>
                                      <a:srgbClr val="87AC82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ko-KR" altLang="en-US" sz="1200" b="1" dirty="0">
                                <a:solidFill>
                                  <a:srgbClr val="87AC8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rgbClr val="8C85D9"/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65DB0A5-0B33-4471-8AA4-2CE18EA67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0802" y="2561795"/>
                  <a:ext cx="881931" cy="68608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D30A67-B9A4-46F4-A723-3A8AA0B1C8EC}"/>
                </a:ext>
              </a:extLst>
            </p:cNvPr>
            <p:cNvSpPr/>
            <p:nvPr/>
          </p:nvSpPr>
          <p:spPr>
            <a:xfrm>
              <a:off x="8880040" y="2474511"/>
              <a:ext cx="2564186" cy="229942"/>
            </a:xfrm>
            <a:prstGeom prst="rect">
              <a:avLst/>
            </a:prstGeom>
            <a:solidFill>
              <a:srgbClr val="43A79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1" name="그림 60" descr="사람, 실외, 잔디, 정장이(가) 표시된 사진&#10;&#10;자동 생성된 설명">
            <a:extLst>
              <a:ext uri="{FF2B5EF4-FFF2-40B4-BE49-F238E27FC236}">
                <a16:creationId xmlns:a16="http://schemas.microsoft.com/office/drawing/2014/main" id="{C0178A41-EF1C-40D5-8761-201E839F7B92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446881" y="2339747"/>
            <a:ext cx="1904774" cy="3087787"/>
          </a:xfrm>
          <a:prstGeom prst="rect">
            <a:avLst/>
          </a:prstGeom>
        </p:spPr>
      </p:pic>
      <p:pic>
        <p:nvPicPr>
          <p:cNvPr id="31" name="그림 30" descr="사람, 실외, 정장, 잔디이(가) 표시된 사진&#10;&#10;자동 생성된 설명">
            <a:extLst>
              <a:ext uri="{FF2B5EF4-FFF2-40B4-BE49-F238E27FC236}">
                <a16:creationId xmlns:a16="http://schemas.microsoft.com/office/drawing/2014/main" id="{3A2DBB0D-370B-402F-8B70-4C77C7A3F312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44023" y="2369042"/>
            <a:ext cx="1884491" cy="30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6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3457" y="1118485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DiSuo.com/04_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/01_1_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홈화면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04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웹 세부 기능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731038-AFFC-4FB1-AAF2-B7144E1DF5EA}"/>
              </a:ext>
            </a:extLst>
          </p:cNvPr>
          <p:cNvGrpSpPr/>
          <p:nvPr/>
        </p:nvGrpSpPr>
        <p:grpSpPr>
          <a:xfrm>
            <a:off x="723900" y="2047685"/>
            <a:ext cx="10795975" cy="4290053"/>
            <a:chOff x="1178134" y="910210"/>
            <a:chExt cx="10641679" cy="497457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E1EA338-0A7E-4266-ADCE-00B4EE7DD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25"/>
            <a:stretch/>
          </p:blipFill>
          <p:spPr>
            <a:xfrm>
              <a:off x="4045448" y="910210"/>
              <a:ext cx="4037886" cy="497457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309A95-BFDE-400E-827B-AAEFFE5317BD}"/>
                </a:ext>
              </a:extLst>
            </p:cNvPr>
            <p:cNvSpPr txBox="1"/>
            <p:nvPr/>
          </p:nvSpPr>
          <p:spPr>
            <a:xfrm>
              <a:off x="1231154" y="1675951"/>
              <a:ext cx="2775564" cy="85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FA38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사이트의 이름과 목적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을 간단하게 설명하여 어떤 사이트인지 소개함</a:t>
              </a:r>
              <a:endParaRPr lang="en-US" altLang="ko-KR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6CAFB9-D6A5-4035-9FB1-9E4E6F64474E}"/>
                </a:ext>
              </a:extLst>
            </p:cNvPr>
            <p:cNvSpPr txBox="1"/>
            <p:nvPr/>
          </p:nvSpPr>
          <p:spPr>
            <a:xfrm>
              <a:off x="8312873" y="3279615"/>
              <a:ext cx="3506940" cy="85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1">
                <a:spcAft>
                  <a:spcPts val="800"/>
                </a:spcAft>
              </a:pPr>
              <a:r>
                <a:rPr lang="ko-KR" altLang="en-US" sz="1400" b="1" kern="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홈 화면 상단에 노출하여 접속 시 바로 확인할 수 있게 하며 이미지로도 모드를 구별하여 사용자가 한 눈에 파악할 수 있도록 함</a:t>
              </a:r>
              <a:endParaRPr lang="en-US" altLang="ko-KR" sz="1400" b="1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61F694-82CC-4614-8A5C-BF6DFB723F39}"/>
                </a:ext>
              </a:extLst>
            </p:cNvPr>
            <p:cNvSpPr txBox="1"/>
            <p:nvPr/>
          </p:nvSpPr>
          <p:spPr>
            <a:xfrm>
              <a:off x="8312873" y="2884901"/>
              <a:ext cx="3506940" cy="356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간단한 설명을 통해 </a:t>
              </a:r>
              <a:r>
                <a:rPr lang="ko-KR" altLang="en-US" sz="1400" b="1" dirty="0">
                  <a:solidFill>
                    <a:srgbClr val="3FA38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각 모드의 기능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을 알려줌</a:t>
              </a:r>
              <a:endParaRPr lang="en-US" altLang="ko-KR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68ADA2-112E-4F4B-A85C-7B697A8BF9C4}"/>
                </a:ext>
              </a:extLst>
            </p:cNvPr>
            <p:cNvSpPr txBox="1"/>
            <p:nvPr/>
          </p:nvSpPr>
          <p:spPr>
            <a:xfrm>
              <a:off x="1178134" y="4477440"/>
              <a:ext cx="2603610" cy="85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FA38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활용 예시 영상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을</a:t>
              </a:r>
              <a:r>
                <a:rPr lang="ko-KR" altLang="en-US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통해 사용자의 이용을 도와 </a:t>
              </a:r>
              <a:r>
                <a:rPr lang="ko-KR" altLang="ko-KR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페이지를 쉽게 벗어나지 않도록 </a:t>
              </a:r>
              <a:r>
                <a:rPr lang="ko-KR" altLang="en-US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함</a:t>
              </a:r>
              <a:r>
                <a:rPr lang="en-US" altLang="ko-KR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en-US" altLang="ko-KR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0AFE2F-5DC2-45C8-9809-9FF36507089D}"/>
                </a:ext>
              </a:extLst>
            </p:cNvPr>
            <p:cNvSpPr txBox="1"/>
            <p:nvPr/>
          </p:nvSpPr>
          <p:spPr>
            <a:xfrm>
              <a:off x="8312873" y="4804544"/>
              <a:ext cx="3490396" cy="624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1">
                <a:spcAft>
                  <a:spcPts val="800"/>
                </a:spcAft>
              </a:pPr>
              <a:r>
                <a:rPr lang="ko-KR" altLang="ko-KR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</a:t>
              </a:r>
              <a:r>
                <a:rPr lang="ko-KR" altLang="en-US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사이트에 대한 설명을 통해</a:t>
              </a:r>
              <a:r>
                <a:rPr lang="ko-KR" altLang="ko-KR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사이트의</a:t>
              </a:r>
              <a:r>
                <a:rPr lang="ko-KR" altLang="ko-KR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방향성을 제시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함</a:t>
              </a:r>
              <a:endParaRPr lang="en-US" altLang="ko-KR" sz="1400" b="1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B81F3D8-4002-4215-8803-F71950B8EF3C}"/>
                </a:ext>
              </a:extLst>
            </p:cNvPr>
            <p:cNvSpPr/>
            <p:nvPr/>
          </p:nvSpPr>
          <p:spPr>
            <a:xfrm>
              <a:off x="5476170" y="1358416"/>
              <a:ext cx="1173729" cy="668345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C122D32-80DB-45B9-BCBA-F999D9A30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1949" y="1827109"/>
              <a:ext cx="1595371" cy="0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F4ACC63-505D-47B8-8A59-6E6E9EAAD74E}"/>
                </a:ext>
              </a:extLst>
            </p:cNvPr>
            <p:cNvSpPr/>
            <p:nvPr/>
          </p:nvSpPr>
          <p:spPr>
            <a:xfrm>
              <a:off x="4534836" y="2951720"/>
              <a:ext cx="2971683" cy="614367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E690818-FF9B-4399-BDD9-78E379E60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684" y="4804544"/>
              <a:ext cx="512029" cy="0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FC50D5-1ED1-448A-BA13-F1A450B76AF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728" y="3340466"/>
              <a:ext cx="850310" cy="0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D537C1C-8388-4767-B319-EF4EC9981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3814" y="5054026"/>
              <a:ext cx="419059" cy="4318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모서리가 둥근 직사각형 19">
            <a:extLst>
              <a:ext uri="{FF2B5EF4-FFF2-40B4-BE49-F238E27FC236}">
                <a16:creationId xmlns:a16="http://schemas.microsoft.com/office/drawing/2014/main" id="{B08847FE-E656-4C64-8196-00C48FF6D328}"/>
              </a:ext>
            </a:extLst>
          </p:cNvPr>
          <p:cNvSpPr/>
          <p:nvPr/>
        </p:nvSpPr>
        <p:spPr>
          <a:xfrm>
            <a:off x="723900" y="1401284"/>
            <a:ext cx="1529163" cy="3722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 화면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래픽 3" descr="배지 단색으로 채워진">
            <a:extLst>
              <a:ext uri="{FF2B5EF4-FFF2-40B4-BE49-F238E27FC236}">
                <a16:creationId xmlns:a16="http://schemas.microsoft.com/office/drawing/2014/main" id="{7D54FA3F-5CBF-4D5B-92E6-83EB4E829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682" y="3456750"/>
            <a:ext cx="279026" cy="279026"/>
          </a:xfrm>
          <a:prstGeom prst="rect">
            <a:avLst/>
          </a:prstGeom>
        </p:spPr>
      </p:pic>
      <p:pic>
        <p:nvPicPr>
          <p:cNvPr id="9" name="그래픽 8" descr="배지 3 단색으로 채워진">
            <a:extLst>
              <a:ext uri="{FF2B5EF4-FFF2-40B4-BE49-F238E27FC236}">
                <a16:creationId xmlns:a16="http://schemas.microsoft.com/office/drawing/2014/main" id="{8952FE30-643C-4EE8-ABE1-95A9359289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689" y="4848093"/>
            <a:ext cx="279026" cy="279026"/>
          </a:xfrm>
          <a:prstGeom prst="rect">
            <a:avLst/>
          </a:prstGeom>
        </p:spPr>
      </p:pic>
      <p:pic>
        <p:nvPicPr>
          <p:cNvPr id="11" name="그래픽 10" descr="배지 1 단색으로 채워진">
            <a:extLst>
              <a:ext uri="{FF2B5EF4-FFF2-40B4-BE49-F238E27FC236}">
                <a16:creationId xmlns:a16="http://schemas.microsoft.com/office/drawing/2014/main" id="{32B47FDA-B003-440B-95FC-1629DA1BC8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330" y="2429031"/>
            <a:ext cx="279026" cy="279026"/>
          </a:xfrm>
          <a:prstGeom prst="rect">
            <a:avLst/>
          </a:prstGeom>
        </p:spPr>
      </p:pic>
      <p:pic>
        <p:nvPicPr>
          <p:cNvPr id="13" name="그래픽 12" descr="배지 4 단색으로 채워진">
            <a:extLst>
              <a:ext uri="{FF2B5EF4-FFF2-40B4-BE49-F238E27FC236}">
                <a16:creationId xmlns:a16="http://schemas.microsoft.com/office/drawing/2014/main" id="{3CE75FE2-C651-457C-AD31-FEAE636891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06682" y="5127119"/>
            <a:ext cx="279026" cy="2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1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1959" y="1111465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DiSuo.com/04_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/01_2_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홈화면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04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웹 세부 기능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2" name="모서리가 둥근 직사각형 19">
            <a:extLst>
              <a:ext uri="{FF2B5EF4-FFF2-40B4-BE49-F238E27FC236}">
                <a16:creationId xmlns:a16="http://schemas.microsoft.com/office/drawing/2014/main" id="{B08847FE-E656-4C64-8196-00C48FF6D328}"/>
              </a:ext>
            </a:extLst>
          </p:cNvPr>
          <p:cNvSpPr/>
          <p:nvPr/>
        </p:nvSpPr>
        <p:spPr>
          <a:xfrm>
            <a:off x="723900" y="1401284"/>
            <a:ext cx="1529163" cy="3722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 화면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A8712-FC10-401B-93BA-2AB2A0B5FB7A}"/>
              </a:ext>
            </a:extLst>
          </p:cNvPr>
          <p:cNvGrpSpPr/>
          <p:nvPr/>
        </p:nvGrpSpPr>
        <p:grpSpPr>
          <a:xfrm>
            <a:off x="2508949" y="1773527"/>
            <a:ext cx="8351333" cy="4626989"/>
            <a:chOff x="4045448" y="910210"/>
            <a:chExt cx="7615780" cy="503757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A34CE52-0F65-4A91-A484-2944701E9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>
            <a:xfrm>
              <a:off x="4045448" y="910210"/>
              <a:ext cx="4037885" cy="503757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5D660C-ACA8-49A8-8BEE-24B3CCAD34CD}"/>
                </a:ext>
              </a:extLst>
            </p:cNvPr>
            <p:cNvSpPr/>
            <p:nvPr/>
          </p:nvSpPr>
          <p:spPr>
            <a:xfrm>
              <a:off x="4401724" y="1039923"/>
              <a:ext cx="3319876" cy="2825600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B7913F9-BB41-47AB-971B-D33881022D96}"/>
                </a:ext>
              </a:extLst>
            </p:cNvPr>
            <p:cNvSpPr/>
            <p:nvPr/>
          </p:nvSpPr>
          <p:spPr>
            <a:xfrm>
              <a:off x="4820354" y="4161145"/>
              <a:ext cx="2494845" cy="896277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A8619E7-DF8E-4922-810E-C81156EC94E1}"/>
                </a:ext>
              </a:extLst>
            </p:cNvPr>
            <p:cNvCxnSpPr>
              <a:cxnSpLocks/>
            </p:cNvCxnSpPr>
            <p:nvPr/>
          </p:nvCxnSpPr>
          <p:spPr>
            <a:xfrm>
              <a:off x="7315199" y="4355228"/>
              <a:ext cx="870371" cy="0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7A8854-38B2-4827-BB2B-26382CF1F148}"/>
                </a:ext>
              </a:extLst>
            </p:cNvPr>
            <p:cNvSpPr txBox="1"/>
            <p:nvPr/>
          </p:nvSpPr>
          <p:spPr>
            <a:xfrm>
              <a:off x="8185571" y="1408530"/>
              <a:ext cx="3475657" cy="762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올바른 자세의 중요성을 설명하며 사용자의 서비스 이용에 대한 동기를 유발함</a:t>
              </a:r>
              <a:endParaRPr lang="en-US" altLang="ko-KR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46F783-4948-4478-A6F1-9538F2926119}"/>
                </a:ext>
              </a:extLst>
            </p:cNvPr>
            <p:cNvSpPr txBox="1"/>
            <p:nvPr/>
          </p:nvSpPr>
          <p:spPr>
            <a:xfrm>
              <a:off x="8185571" y="4161145"/>
              <a:ext cx="3475657" cy="1114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사용자의 </a:t>
              </a:r>
              <a:r>
                <a:rPr lang="ko-KR" altLang="ko-KR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대다수는 자세 교정이 필요하거나 자세 교정에 관심이 있는 사람들임을 고려하여 </a:t>
              </a:r>
              <a:r>
                <a:rPr lang="ko-KR" altLang="en-US" sz="1400" b="1" dirty="0">
                  <a:solidFill>
                    <a:srgbClr val="3FA384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관련 </a:t>
              </a:r>
              <a:r>
                <a:rPr lang="ko-KR" altLang="ko-KR" sz="1400" b="1" dirty="0">
                  <a:solidFill>
                    <a:srgbClr val="3FA384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병원 목록</a:t>
              </a:r>
              <a:r>
                <a:rPr lang="ko-KR" altLang="ko-KR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을 제공함으로써 관심을 유도함</a:t>
              </a:r>
              <a:r>
                <a:rPr lang="en-US" altLang="ko-KR" sz="1400" b="1" dirty="0"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en-US" altLang="ko-KR" sz="9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ED89FC5-1470-45B0-AC81-AA2F451E653D}"/>
              </a:ext>
            </a:extLst>
          </p:cNvPr>
          <p:cNvCxnSpPr>
            <a:cxnSpLocks/>
          </p:cNvCxnSpPr>
          <p:nvPr/>
        </p:nvCxnSpPr>
        <p:spPr>
          <a:xfrm>
            <a:off x="6540154" y="2473132"/>
            <a:ext cx="508783" cy="0"/>
          </a:xfrm>
          <a:prstGeom prst="straightConnector1">
            <a:avLst/>
          </a:prstGeom>
          <a:ln w="19050">
            <a:solidFill>
              <a:srgbClr val="43A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래픽 16" descr="배지 단색으로 채워진">
            <a:extLst>
              <a:ext uri="{FF2B5EF4-FFF2-40B4-BE49-F238E27FC236}">
                <a16:creationId xmlns:a16="http://schemas.microsoft.com/office/drawing/2014/main" id="{F6D5391D-384C-41D7-8698-3630E6408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7926" y="4531267"/>
            <a:ext cx="279026" cy="279026"/>
          </a:xfrm>
          <a:prstGeom prst="rect">
            <a:avLst/>
          </a:prstGeom>
        </p:spPr>
      </p:pic>
      <p:pic>
        <p:nvPicPr>
          <p:cNvPr id="22" name="그래픽 21" descr="배지 1 단색으로 채워진">
            <a:extLst>
              <a:ext uri="{FF2B5EF4-FFF2-40B4-BE49-F238E27FC236}">
                <a16:creationId xmlns:a16="http://schemas.microsoft.com/office/drawing/2014/main" id="{2E171DF9-87CB-4352-B2CB-13A0EDBD4B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7926" y="2003005"/>
            <a:ext cx="279026" cy="2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8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9642" y="1118849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DiSuo.com/04_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/02_1_static_version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04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웹 세부 기능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2" name="모서리가 둥근 직사각형 19">
            <a:extLst>
              <a:ext uri="{FF2B5EF4-FFF2-40B4-BE49-F238E27FC236}">
                <a16:creationId xmlns:a16="http://schemas.microsoft.com/office/drawing/2014/main" id="{B08847FE-E656-4C64-8196-00C48FF6D328}"/>
              </a:ext>
            </a:extLst>
          </p:cNvPr>
          <p:cNvSpPr/>
          <p:nvPr/>
        </p:nvSpPr>
        <p:spPr>
          <a:xfrm>
            <a:off x="723900" y="1401284"/>
            <a:ext cx="1529163" cy="3722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(2) Static ver.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5CAE08-7963-49FB-8823-D2449FEDCB77}"/>
              </a:ext>
            </a:extLst>
          </p:cNvPr>
          <p:cNvGrpSpPr/>
          <p:nvPr/>
        </p:nvGrpSpPr>
        <p:grpSpPr>
          <a:xfrm>
            <a:off x="723900" y="1784278"/>
            <a:ext cx="10821632" cy="4484335"/>
            <a:chOff x="1086186" y="643466"/>
            <a:chExt cx="10791273" cy="557106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CBCC0EE-413B-47EE-9B7F-73CCB4F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757" y="643466"/>
              <a:ext cx="4165196" cy="557106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60CE817-9A32-4643-BB09-CF278E1CD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2774" y="2429409"/>
              <a:ext cx="598174" cy="1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1EC3BF8-3CE8-41AB-BE57-8F74BC1FB06F}"/>
                </a:ext>
              </a:extLst>
            </p:cNvPr>
            <p:cNvCxnSpPr>
              <a:cxnSpLocks/>
            </p:cNvCxnSpPr>
            <p:nvPr/>
          </p:nvCxnSpPr>
          <p:spPr>
            <a:xfrm>
              <a:off x="7823983" y="3596109"/>
              <a:ext cx="806965" cy="0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BFDC7-8FDC-46FC-A141-E7409104C26E}"/>
                </a:ext>
              </a:extLst>
            </p:cNvPr>
            <p:cNvSpPr/>
            <p:nvPr/>
          </p:nvSpPr>
          <p:spPr>
            <a:xfrm>
              <a:off x="5876418" y="4646325"/>
              <a:ext cx="983062" cy="706432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626EADB-E8C8-4C78-82B7-2500ED535C3E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4116941" y="4999542"/>
              <a:ext cx="1759477" cy="0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8E31A5-56E2-4F58-9D62-4B24D8AD3509}"/>
                </a:ext>
              </a:extLst>
            </p:cNvPr>
            <p:cNvSpPr txBox="1"/>
            <p:nvPr/>
          </p:nvSpPr>
          <p:spPr>
            <a:xfrm>
              <a:off x="1086186" y="2444387"/>
              <a:ext cx="3030755" cy="382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F098A2-B61F-4ABA-800B-1C116B1EDEAB}"/>
                </a:ext>
              </a:extLst>
            </p:cNvPr>
            <p:cNvSpPr txBox="1"/>
            <p:nvPr/>
          </p:nvSpPr>
          <p:spPr>
            <a:xfrm>
              <a:off x="8659117" y="2117377"/>
              <a:ext cx="3164070" cy="917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b="1" dirty="0">
                  <a:solidFill>
                    <a:srgbClr val="3FA38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Static Version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임을 알리고</a:t>
              </a:r>
              <a:r>
                <a: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해당 모드의</a:t>
              </a:r>
              <a:r>
                <a:rPr lang="ko-KR" altLang="en-US" sz="1400" b="1" dirty="0">
                  <a:solidFill>
                    <a:srgbClr val="3FA38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기능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을 자세하게 설명하여 사용자들의 이해를 도움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32013F-E763-44ED-96FD-09238D4CC5D9}"/>
                </a:ext>
              </a:extLst>
            </p:cNvPr>
            <p:cNvSpPr txBox="1"/>
            <p:nvPr/>
          </p:nvSpPr>
          <p:spPr>
            <a:xfrm>
              <a:off x="8660039" y="3370975"/>
              <a:ext cx="3217420" cy="65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문구를 통해 </a:t>
              </a:r>
              <a:r>
                <a:rPr lang="ko-KR" altLang="en-US" sz="1400" b="1" dirty="0">
                  <a:solidFill>
                    <a:srgbClr val="3FA38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사용자의 자세를 분석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하는 공간임을 알림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182940D-F5C6-4D97-AE46-CE4D92CB25F3}"/>
                </a:ext>
              </a:extLst>
            </p:cNvPr>
            <p:cNvSpPr txBox="1"/>
            <p:nvPr/>
          </p:nvSpPr>
          <p:spPr>
            <a:xfrm flipH="1">
              <a:off x="8651210" y="4376565"/>
              <a:ext cx="3217419" cy="65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가능한 파일 형식을 안내하여 사용자들이 해당 옵션 이용에 불편함이 없도록 함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7A56CF-634D-490F-A020-F8FC23980849}"/>
                </a:ext>
              </a:extLst>
            </p:cNvPr>
            <p:cNvSpPr txBox="1"/>
            <p:nvPr/>
          </p:nvSpPr>
          <p:spPr>
            <a:xfrm>
              <a:off x="1108982" y="4540714"/>
              <a:ext cx="3030755" cy="917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사용자가 분석하고 싶은 </a:t>
              </a:r>
              <a:r>
                <a:rPr lang="ko-KR" altLang="en-US" sz="1400" b="1" dirty="0">
                  <a:solidFill>
                    <a:srgbClr val="3FA38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사진을 업로드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함</a:t>
              </a:r>
              <a:r>
                <a: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 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파일 선택 후 제출하는 원리로 반복 가능함</a:t>
              </a:r>
              <a:r>
                <a: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 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FACC50C-E289-4F61-96E1-329D9059C324}"/>
              </a:ext>
            </a:extLst>
          </p:cNvPr>
          <p:cNvGrpSpPr/>
          <p:nvPr/>
        </p:nvGrpSpPr>
        <p:grpSpPr>
          <a:xfrm>
            <a:off x="6887463" y="4564864"/>
            <a:ext cx="1418898" cy="386918"/>
            <a:chOff x="7183119" y="4484370"/>
            <a:chExt cx="1050577" cy="151751"/>
          </a:xfrm>
        </p:grpSpPr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7264B92-8C2D-405B-9ACC-F37585D8EB31}"/>
                </a:ext>
              </a:extLst>
            </p:cNvPr>
            <p:cNvCxnSpPr>
              <a:cxnSpLocks/>
            </p:cNvCxnSpPr>
            <p:nvPr/>
          </p:nvCxnSpPr>
          <p:spPr>
            <a:xfrm>
              <a:off x="7183119" y="4628501"/>
              <a:ext cx="1050577" cy="0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26FB546-909D-4549-8CA7-F149056DD896}"/>
                </a:ext>
              </a:extLst>
            </p:cNvPr>
            <p:cNvCxnSpPr/>
            <p:nvPr/>
          </p:nvCxnSpPr>
          <p:spPr>
            <a:xfrm flipV="1">
              <a:off x="7190739" y="4484370"/>
              <a:ext cx="0" cy="151751"/>
            </a:xfrm>
            <a:prstGeom prst="line">
              <a:avLst/>
            </a:prstGeom>
            <a:ln w="19050">
              <a:solidFill>
                <a:srgbClr val="43A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01F486-DD03-4FBA-9A0D-0AB0E872EDC0}"/>
              </a:ext>
            </a:extLst>
          </p:cNvPr>
          <p:cNvSpPr/>
          <p:nvPr/>
        </p:nvSpPr>
        <p:spPr>
          <a:xfrm>
            <a:off x="6667406" y="4456802"/>
            <a:ext cx="468500" cy="116172"/>
          </a:xfrm>
          <a:prstGeom prst="rect">
            <a:avLst/>
          </a:prstGeom>
          <a:noFill/>
          <a:ln w="19050">
            <a:solidFill>
              <a:srgbClr val="43A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배지 단색으로 채워진">
            <a:extLst>
              <a:ext uri="{FF2B5EF4-FFF2-40B4-BE49-F238E27FC236}">
                <a16:creationId xmlns:a16="http://schemas.microsoft.com/office/drawing/2014/main" id="{15614F5C-110D-4BBF-A461-E80220B69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9381" y="3749330"/>
            <a:ext cx="279026" cy="279026"/>
          </a:xfrm>
          <a:prstGeom prst="rect">
            <a:avLst/>
          </a:prstGeom>
        </p:spPr>
      </p:pic>
      <p:pic>
        <p:nvPicPr>
          <p:cNvPr id="27" name="그래픽 26" descr="배지 3 단색으로 채워진">
            <a:extLst>
              <a:ext uri="{FF2B5EF4-FFF2-40B4-BE49-F238E27FC236}">
                <a16:creationId xmlns:a16="http://schemas.microsoft.com/office/drawing/2014/main" id="{01D32195-1E4D-4F3D-B285-061CD0A04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381" y="4562536"/>
            <a:ext cx="279026" cy="279026"/>
          </a:xfrm>
          <a:prstGeom prst="rect">
            <a:avLst/>
          </a:prstGeom>
        </p:spPr>
      </p:pic>
      <p:pic>
        <p:nvPicPr>
          <p:cNvPr id="28" name="그래픽 27" descr="배지 1 단색으로 채워진">
            <a:extLst>
              <a:ext uri="{FF2B5EF4-FFF2-40B4-BE49-F238E27FC236}">
                <a16:creationId xmlns:a16="http://schemas.microsoft.com/office/drawing/2014/main" id="{2E3CDC50-FE91-44A3-B63E-F85EC550A8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9381" y="2727212"/>
            <a:ext cx="279026" cy="279026"/>
          </a:xfrm>
          <a:prstGeom prst="rect">
            <a:avLst/>
          </a:prstGeom>
        </p:spPr>
      </p:pic>
      <p:pic>
        <p:nvPicPr>
          <p:cNvPr id="29" name="그래픽 28" descr="배지 4 단색으로 채워진">
            <a:extLst>
              <a:ext uri="{FF2B5EF4-FFF2-40B4-BE49-F238E27FC236}">
                <a16:creationId xmlns:a16="http://schemas.microsoft.com/office/drawing/2014/main" id="{9C910D2A-2945-42E6-BDF3-9D7651135A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538" y="4682917"/>
            <a:ext cx="279026" cy="2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5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6552" y="1118849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DiSuo.com/04_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/02_2_static_version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04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웹 세부 기능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2" name="모서리가 둥근 직사각형 19">
            <a:extLst>
              <a:ext uri="{FF2B5EF4-FFF2-40B4-BE49-F238E27FC236}">
                <a16:creationId xmlns:a16="http://schemas.microsoft.com/office/drawing/2014/main" id="{B08847FE-E656-4C64-8196-00C48FF6D328}"/>
              </a:ext>
            </a:extLst>
          </p:cNvPr>
          <p:cNvSpPr/>
          <p:nvPr/>
        </p:nvSpPr>
        <p:spPr>
          <a:xfrm>
            <a:off x="723900" y="1401284"/>
            <a:ext cx="1529163" cy="3722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(2) Static ver.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85DDC25-8A0B-4F11-8251-35E964F6DB02}"/>
              </a:ext>
            </a:extLst>
          </p:cNvPr>
          <p:cNvGrpSpPr/>
          <p:nvPr/>
        </p:nvGrpSpPr>
        <p:grpSpPr>
          <a:xfrm>
            <a:off x="4777649" y="1773527"/>
            <a:ext cx="7040434" cy="4698991"/>
            <a:chOff x="3857484" y="1796387"/>
            <a:chExt cx="7040434" cy="442169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5C67DEE-DDCE-42E3-AC0E-AF53626BDA0B}"/>
                </a:ext>
              </a:extLst>
            </p:cNvPr>
            <p:cNvGrpSpPr/>
            <p:nvPr/>
          </p:nvGrpSpPr>
          <p:grpSpPr>
            <a:xfrm>
              <a:off x="3857484" y="1796387"/>
              <a:ext cx="7040434" cy="4421697"/>
              <a:chOff x="3450226" y="555912"/>
              <a:chExt cx="7271650" cy="5780928"/>
            </a:xfrm>
          </p:grpSpPr>
          <p:pic>
            <p:nvPicPr>
              <p:cNvPr id="65" name="내용 개체 틀 4">
                <a:extLst>
                  <a:ext uri="{FF2B5EF4-FFF2-40B4-BE49-F238E27FC236}">
                    <a16:creationId xmlns:a16="http://schemas.microsoft.com/office/drawing/2014/main" id="{2B5D9AEF-4417-4775-9F11-7C82AEDAE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0226" y="555912"/>
                <a:ext cx="3784331" cy="578092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85551B7-5D2F-4371-81A5-BB450A64673C}"/>
                  </a:ext>
                </a:extLst>
              </p:cNvPr>
              <p:cNvSpPr/>
              <p:nvPr/>
            </p:nvSpPr>
            <p:spPr>
              <a:xfrm>
                <a:off x="3541153" y="2713340"/>
                <a:ext cx="1874628" cy="1459736"/>
              </a:xfrm>
              <a:prstGeom prst="rect">
                <a:avLst/>
              </a:prstGeom>
              <a:noFill/>
              <a:ln w="19050">
                <a:solidFill>
                  <a:srgbClr val="43A7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AF6D7BCA-4DF8-4A7A-8B41-B6768759D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8339" y="2402101"/>
                <a:ext cx="2420213" cy="1268"/>
              </a:xfrm>
              <a:prstGeom prst="straightConnector1">
                <a:avLst/>
              </a:prstGeom>
              <a:ln w="19050">
                <a:solidFill>
                  <a:srgbClr val="43A7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A65E635B-8766-4230-8C35-32AA78374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311" y="3456241"/>
                <a:ext cx="941095" cy="0"/>
              </a:xfrm>
              <a:prstGeom prst="straightConnector1">
                <a:avLst/>
              </a:prstGeom>
              <a:ln w="19050">
                <a:solidFill>
                  <a:srgbClr val="43A7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C267B2E0-2118-4C00-909C-5E38F296D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983" y="4697402"/>
                <a:ext cx="1350422" cy="0"/>
              </a:xfrm>
              <a:prstGeom prst="straightConnector1">
                <a:avLst/>
              </a:prstGeom>
              <a:ln w="19050">
                <a:solidFill>
                  <a:srgbClr val="43A7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9795950-7BFA-43C0-9D4B-9F5A89C2BA12}"/>
                  </a:ext>
                </a:extLst>
              </p:cNvPr>
              <p:cNvSpPr txBox="1"/>
              <p:nvPr/>
            </p:nvSpPr>
            <p:spPr>
              <a:xfrm>
                <a:off x="7451115" y="2339641"/>
                <a:ext cx="2857598" cy="37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분석 결과를 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왼쪽 화면에 크게 </a:t>
                </a:r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띄움</a:t>
                </a:r>
                <a:endPara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B2B1866-2EE1-4A07-BC68-07DAD3B407AF}"/>
                  </a:ext>
                </a:extLst>
              </p:cNvPr>
              <p:cNvSpPr txBox="1"/>
              <p:nvPr/>
            </p:nvSpPr>
            <p:spPr>
              <a:xfrm>
                <a:off x="7451116" y="3205980"/>
                <a:ext cx="3270760" cy="90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결과사진 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옆에 </a:t>
                </a:r>
                <a:r>
                  <a:rPr lang="ko-KR" altLang="ko-KR" sz="1400" b="1" dirty="0">
                    <a:solidFill>
                      <a:srgbClr val="3FA384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각 부위에 대한 설명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을 해</a:t>
                </a:r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줌으로써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결과 문구</a:t>
                </a:r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를 보며 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실제 사진</a:t>
                </a:r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과 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비교</a:t>
                </a:r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할 수 있음</a:t>
                </a:r>
                <a:endPara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94D4FB-F9D7-4392-9840-3471DFCB658D}"/>
                  </a:ext>
                </a:extLst>
              </p:cNvPr>
              <p:cNvSpPr txBox="1"/>
              <p:nvPr/>
            </p:nvSpPr>
            <p:spPr>
              <a:xfrm>
                <a:off x="7461970" y="4533293"/>
                <a:ext cx="3259906" cy="64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자세에 따라 다른 </a:t>
                </a:r>
                <a:r>
                  <a:rPr lang="ko-KR" altLang="ko-KR" sz="1400" b="1" dirty="0">
                    <a:solidFill>
                      <a:srgbClr val="3FA384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스트레칭 영상을</a:t>
                </a:r>
                <a:r>
                  <a:rPr lang="en-US" altLang="ko-KR" sz="1400" b="1" dirty="0">
                    <a:solidFill>
                      <a:srgbClr val="3FA384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rgbClr val="3FA384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맞춤</a:t>
                </a:r>
                <a:r>
                  <a:rPr lang="ko-KR" altLang="ko-KR" sz="1400" b="1" dirty="0">
                    <a:solidFill>
                      <a:srgbClr val="3FA384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추천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해</a:t>
                </a:r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줌</a:t>
                </a:r>
                <a:r>
                  <a:rPr lang="en-US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</a:t>
                </a:r>
                <a:endPara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70910E-8CD9-4DBD-9CAF-164E79637A2C}"/>
                </a:ext>
              </a:extLst>
            </p:cNvPr>
            <p:cNvSpPr/>
            <p:nvPr/>
          </p:nvSpPr>
          <p:spPr>
            <a:xfrm>
              <a:off x="5019054" y="4705549"/>
              <a:ext cx="1383601" cy="364165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803BD2C-0E8D-4D06-9A63-C0F14EF7C57F}"/>
                </a:ext>
              </a:extLst>
            </p:cNvPr>
            <p:cNvCxnSpPr>
              <a:cxnSpLocks/>
            </p:cNvCxnSpPr>
            <p:nvPr/>
          </p:nvCxnSpPr>
          <p:spPr>
            <a:xfrm>
              <a:off x="5366533" y="3200279"/>
              <a:ext cx="0" cy="238654"/>
            </a:xfrm>
            <a:prstGeom prst="line">
              <a:avLst/>
            </a:prstGeom>
            <a:ln w="19050">
              <a:solidFill>
                <a:srgbClr val="43A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93DD37A-A663-4D11-933C-8E1D66B90E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649" b="66068" l="13287" r="65235">
                        <a14:foregroundMark x1="13287" y1="52295" x2="16084" y2="58782"/>
                        <a14:foregroundMark x1="16084" y1="58782" x2="18182" y2="59980"/>
                        <a14:foregroundMark x1="64036" y1="55689" x2="64236" y2="57285"/>
                        <a14:foregroundMark x1="38010" y1="65669" x2="38474" y2="65669"/>
                        <a14:foregroundMark x1="13387" y1="49002" x2="14086" y2="30639"/>
                        <a14:foregroundMark x1="14086" y1="30639" x2="13487" y2="27545"/>
                        <a14:foregroundMark x1="13686" y1="26747" x2="32767" y2="24950"/>
                        <a14:foregroundMark x1="32767" y1="24950" x2="55245" y2="26148"/>
                        <a14:foregroundMark x1="55245" y1="26148" x2="62837" y2="25649"/>
                        <a14:foregroundMark x1="64735" y1="25649" x2="64236" y2="56387"/>
                        <a14:foregroundMark x1="62338" y1="57385" x2="14785" y2="57485"/>
                        <a14:foregroundMark x1="40060" y1="58583" x2="40141" y2="59795"/>
                        <a14:foregroundMark x1="15584" y1="54890" x2="65235" y2="55090"/>
                        <a14:foregroundMark x1="34066" y1="60379" x2="44356" y2="60080"/>
                        <a14:backgroundMark x1="40559" y1="37026" x2="48052" y2="35928"/>
                        <a14:backgroundMark x1="35527" y1="62103" x2="42957" y2="65469"/>
                        <a14:backgroundMark x1="42957" y1="65469" x2="42957" y2="65968"/>
                        <a14:backgroundMark x1="31968" y1="63872" x2="38162" y2="6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1" t="22067" r="31267" b="38167"/>
          <a:stretch/>
        </p:blipFill>
        <p:spPr>
          <a:xfrm>
            <a:off x="373917" y="3714258"/>
            <a:ext cx="4228871" cy="2716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FDFD27-DE71-48EC-AB4D-BFC558549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0" y="4019384"/>
            <a:ext cx="3532601" cy="1855607"/>
          </a:xfrm>
          <a:prstGeom prst="rect">
            <a:avLst/>
          </a:prstGeom>
        </p:spPr>
      </p:pic>
      <p:pic>
        <p:nvPicPr>
          <p:cNvPr id="49" name="그래픽 48" descr="뒤로 단색으로 채워진">
            <a:extLst>
              <a:ext uri="{FF2B5EF4-FFF2-40B4-BE49-F238E27FC236}">
                <a16:creationId xmlns:a16="http://schemas.microsoft.com/office/drawing/2014/main" id="{BF1C0860-66E6-4A38-9231-50E60BEF2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70514">
            <a:off x="3670040" y="3396805"/>
            <a:ext cx="1646853" cy="794416"/>
          </a:xfrm>
          <a:prstGeom prst="rect">
            <a:avLst/>
          </a:prstGeom>
        </p:spPr>
      </p:pic>
      <p:pic>
        <p:nvPicPr>
          <p:cNvPr id="45" name="그래픽 44" descr="배지 단색으로 채워진">
            <a:extLst>
              <a:ext uri="{FF2B5EF4-FFF2-40B4-BE49-F238E27FC236}">
                <a16:creationId xmlns:a16="http://schemas.microsoft.com/office/drawing/2014/main" id="{3FB3C37E-3FA2-4749-AF9E-FF8F2A7583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2039" y="3683778"/>
            <a:ext cx="279026" cy="279026"/>
          </a:xfrm>
          <a:prstGeom prst="rect">
            <a:avLst/>
          </a:prstGeom>
        </p:spPr>
      </p:pic>
      <p:pic>
        <p:nvPicPr>
          <p:cNvPr id="46" name="그래픽 45" descr="배지 3 단색으로 채워진">
            <a:extLst>
              <a:ext uri="{FF2B5EF4-FFF2-40B4-BE49-F238E27FC236}">
                <a16:creationId xmlns:a16="http://schemas.microsoft.com/office/drawing/2014/main" id="{46E00EAD-D7F1-4C40-8EDD-2D0D25345C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22039" y="4753009"/>
            <a:ext cx="279026" cy="279026"/>
          </a:xfrm>
          <a:prstGeom prst="rect">
            <a:avLst/>
          </a:prstGeom>
        </p:spPr>
      </p:pic>
      <p:pic>
        <p:nvPicPr>
          <p:cNvPr id="47" name="그래픽 46" descr="배지 1 단색으로 채워진">
            <a:extLst>
              <a:ext uri="{FF2B5EF4-FFF2-40B4-BE49-F238E27FC236}">
                <a16:creationId xmlns:a16="http://schemas.microsoft.com/office/drawing/2014/main" id="{4D055763-1348-42FB-B7C9-169793F058C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0732" y="2983876"/>
            <a:ext cx="279026" cy="2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5008" y="1114065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69DD4FD-A93C-44BA-81D1-C15E5D5A8A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9"/>
          <a:stretch/>
        </p:blipFill>
        <p:spPr>
          <a:xfrm>
            <a:off x="4798568" y="1703747"/>
            <a:ext cx="3309821" cy="45822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DiSuo.com/04_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/03_live_version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04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웹 세부 기능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2" name="모서리가 둥근 직사각형 19">
            <a:extLst>
              <a:ext uri="{FF2B5EF4-FFF2-40B4-BE49-F238E27FC236}">
                <a16:creationId xmlns:a16="http://schemas.microsoft.com/office/drawing/2014/main" id="{B08847FE-E656-4C64-8196-00C48FF6D328}"/>
              </a:ext>
            </a:extLst>
          </p:cNvPr>
          <p:cNvSpPr/>
          <p:nvPr/>
        </p:nvSpPr>
        <p:spPr>
          <a:xfrm>
            <a:off x="723900" y="1401284"/>
            <a:ext cx="1529163" cy="3722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(3) Live ver.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1D5139-3FB9-4FC6-B1E5-2C902EE0F534}"/>
              </a:ext>
            </a:extLst>
          </p:cNvPr>
          <p:cNvGrpSpPr/>
          <p:nvPr/>
        </p:nvGrpSpPr>
        <p:grpSpPr>
          <a:xfrm>
            <a:off x="5150490" y="2471422"/>
            <a:ext cx="6608340" cy="3544232"/>
            <a:chOff x="4794887" y="2664683"/>
            <a:chExt cx="6608340" cy="354423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68B32A4-F1F2-4C35-B039-69BDE94B5935}"/>
                </a:ext>
              </a:extLst>
            </p:cNvPr>
            <p:cNvGrpSpPr/>
            <p:nvPr/>
          </p:nvGrpSpPr>
          <p:grpSpPr>
            <a:xfrm>
              <a:off x="4794887" y="3744960"/>
              <a:ext cx="6608340" cy="2463955"/>
              <a:chOff x="4762274" y="3130474"/>
              <a:chExt cx="6584115" cy="278322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E7EE0C-4F85-42F4-ADA4-E48CE6201EB6}"/>
                  </a:ext>
                </a:extLst>
              </p:cNvPr>
              <p:cNvSpPr txBox="1"/>
              <p:nvPr/>
            </p:nvSpPr>
            <p:spPr>
              <a:xfrm>
                <a:off x="4762274" y="3594990"/>
                <a:ext cx="1742895" cy="1156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3FA384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자세 분석 결과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를 </a:t>
                </a:r>
                <a:endPara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텍스트와 함께 </a:t>
                </a:r>
                <a:endPara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영상으로 반환</a:t>
                </a:r>
                <a:endPara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13EBD4-1FAB-4866-ABA4-DFD2E13FE4E2}"/>
                  </a:ext>
                </a:extLst>
              </p:cNvPr>
              <p:cNvSpPr txBox="1"/>
              <p:nvPr/>
            </p:nvSpPr>
            <p:spPr>
              <a:xfrm>
                <a:off x="8162604" y="3130474"/>
                <a:ext cx="3182254" cy="834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ko-KR" sz="1400" b="1" dirty="0">
                    <a:solidFill>
                      <a:srgbClr val="3FA384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편의기능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을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통해 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 프로그램을 키는 수고를 덜게 하며</a:t>
                </a:r>
                <a:r>
                  <a:rPr lang="en-US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사용자를 페이지에 더 오래 머물도록 유도함</a:t>
                </a:r>
                <a:r>
                  <a:rPr lang="en-US" altLang="ko-KR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</a:t>
                </a:r>
                <a:endParaRPr lang="en-US" altLang="ko-KR" sz="9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44E3B22-71AF-4B50-9957-A14B1241A7B3}"/>
                  </a:ext>
                </a:extLst>
              </p:cNvPr>
              <p:cNvSpPr txBox="1"/>
              <p:nvPr/>
            </p:nvSpPr>
            <p:spPr>
              <a:xfrm>
                <a:off x="8162604" y="4302120"/>
                <a:ext cx="3161340" cy="591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사용자가 별도의 검색없이 올바른 </a:t>
                </a:r>
                <a:r>
                  <a:rPr lang="ko-KR" altLang="en-US" sz="1400" b="1" dirty="0">
                    <a:solidFill>
                      <a:srgbClr val="3FA384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스트레칭 자세 영상</a:t>
                </a:r>
                <a:r>
                  <a:rPr lang="ko-KR" altLang="en-US" sz="1400" b="1" dirty="0"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을 확인할 수 있게 함</a:t>
                </a:r>
                <a:endParaRPr lang="en-US" altLang="ko-KR" sz="9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766DC4-50DB-4A26-B4F1-683EE790EF3D}"/>
                  </a:ext>
                </a:extLst>
              </p:cNvPr>
              <p:cNvSpPr txBox="1"/>
              <p:nvPr/>
            </p:nvSpPr>
            <p:spPr>
              <a:xfrm>
                <a:off x="8164135" y="5322684"/>
                <a:ext cx="3182254" cy="591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3FA384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분석 결과를 짧은 문구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로 알려줌으로써 사용자가 자세를 고치도록 유도함</a:t>
                </a:r>
                <a:endPara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C3E07AB-1A9D-4495-902D-93FEA81EE1E1}"/>
                </a:ext>
              </a:extLst>
            </p:cNvPr>
            <p:cNvSpPr txBox="1"/>
            <p:nvPr/>
          </p:nvSpPr>
          <p:spPr>
            <a:xfrm>
              <a:off x="8208129" y="2664683"/>
              <a:ext cx="31786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b="1" dirty="0">
                  <a:solidFill>
                    <a:srgbClr val="3FA38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Live Version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임을 알리고</a:t>
              </a:r>
              <a:r>
                <a: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해당 모드의</a:t>
              </a:r>
              <a:r>
                <a:rPr lang="ko-KR" altLang="en-US" sz="1400" b="1" dirty="0">
                  <a:solidFill>
                    <a:srgbClr val="3FA38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기능</a:t>
              </a:r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을 자세하게 설명하여 사용자들의 이해를 도움</a:t>
              </a:r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D444486-ABC0-4F78-A4F0-010ED47031AB}"/>
              </a:ext>
            </a:extLst>
          </p:cNvPr>
          <p:cNvCxnSpPr>
            <a:cxnSpLocks/>
          </p:cNvCxnSpPr>
          <p:nvPr/>
        </p:nvCxnSpPr>
        <p:spPr>
          <a:xfrm>
            <a:off x="7721927" y="3717991"/>
            <a:ext cx="821083" cy="0"/>
          </a:xfrm>
          <a:prstGeom prst="straightConnector1">
            <a:avLst/>
          </a:prstGeom>
          <a:ln w="19050">
            <a:solidFill>
              <a:srgbClr val="43A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3E0BB19-C40C-4D72-A5D9-0DD04A8E9E4C}"/>
              </a:ext>
            </a:extLst>
          </p:cNvPr>
          <p:cNvCxnSpPr>
            <a:cxnSpLocks/>
          </p:cNvCxnSpPr>
          <p:nvPr/>
        </p:nvCxnSpPr>
        <p:spPr>
          <a:xfrm>
            <a:off x="7721927" y="4724547"/>
            <a:ext cx="832513" cy="0"/>
          </a:xfrm>
          <a:prstGeom prst="straightConnector1">
            <a:avLst/>
          </a:prstGeom>
          <a:ln w="19050">
            <a:solidFill>
              <a:srgbClr val="43A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4CB2C70-B82D-4528-80D7-8C4AAC606528}"/>
              </a:ext>
            </a:extLst>
          </p:cNvPr>
          <p:cNvSpPr/>
          <p:nvPr/>
        </p:nvSpPr>
        <p:spPr>
          <a:xfrm>
            <a:off x="5184532" y="3624841"/>
            <a:ext cx="1684800" cy="1695674"/>
          </a:xfrm>
          <a:prstGeom prst="rect">
            <a:avLst/>
          </a:prstGeom>
          <a:noFill/>
          <a:ln w="19050">
            <a:solidFill>
              <a:srgbClr val="43A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26B7C3-CAEF-49E1-95F4-718A2662D285}"/>
              </a:ext>
            </a:extLst>
          </p:cNvPr>
          <p:cNvSpPr/>
          <p:nvPr/>
        </p:nvSpPr>
        <p:spPr>
          <a:xfrm>
            <a:off x="5184533" y="5320514"/>
            <a:ext cx="2537394" cy="374163"/>
          </a:xfrm>
          <a:prstGeom prst="rect">
            <a:avLst/>
          </a:prstGeom>
          <a:noFill/>
          <a:ln w="19050">
            <a:solidFill>
              <a:srgbClr val="43A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56F233D-3C3D-438B-A434-1666ED62EB70}"/>
              </a:ext>
            </a:extLst>
          </p:cNvPr>
          <p:cNvSpPr/>
          <p:nvPr/>
        </p:nvSpPr>
        <p:spPr>
          <a:xfrm>
            <a:off x="6933839" y="4460243"/>
            <a:ext cx="788088" cy="860272"/>
          </a:xfrm>
          <a:prstGeom prst="rect">
            <a:avLst/>
          </a:prstGeom>
          <a:noFill/>
          <a:ln w="19050">
            <a:solidFill>
              <a:srgbClr val="43A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C0667FC-DF89-486F-8CBC-1F1FC7090226}"/>
              </a:ext>
            </a:extLst>
          </p:cNvPr>
          <p:cNvSpPr/>
          <p:nvPr/>
        </p:nvSpPr>
        <p:spPr>
          <a:xfrm>
            <a:off x="6933840" y="3624841"/>
            <a:ext cx="788088" cy="787317"/>
          </a:xfrm>
          <a:prstGeom prst="rect">
            <a:avLst/>
          </a:prstGeom>
          <a:noFill/>
          <a:ln w="19050">
            <a:solidFill>
              <a:srgbClr val="43A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2A1F76-FD0E-449D-8163-A0AC5DBD977E}"/>
              </a:ext>
            </a:extLst>
          </p:cNvPr>
          <p:cNvSpPr/>
          <p:nvPr/>
        </p:nvSpPr>
        <p:spPr>
          <a:xfrm>
            <a:off x="5184532" y="2987936"/>
            <a:ext cx="2537395" cy="452151"/>
          </a:xfrm>
          <a:prstGeom prst="rect">
            <a:avLst/>
          </a:prstGeom>
          <a:noFill/>
          <a:ln w="19050">
            <a:solidFill>
              <a:srgbClr val="43A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D4D142D-6D77-4B69-AE31-6F6543218796}"/>
              </a:ext>
            </a:extLst>
          </p:cNvPr>
          <p:cNvCxnSpPr>
            <a:cxnSpLocks/>
          </p:cNvCxnSpPr>
          <p:nvPr/>
        </p:nvCxnSpPr>
        <p:spPr>
          <a:xfrm>
            <a:off x="7721927" y="5636723"/>
            <a:ext cx="832513" cy="0"/>
          </a:xfrm>
          <a:prstGeom prst="straightConnector1">
            <a:avLst/>
          </a:prstGeom>
          <a:ln w="19050">
            <a:solidFill>
              <a:srgbClr val="43A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1C0D5FAE-0953-4526-8475-CABDC462D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649" b="66068" l="13287" r="65235">
                        <a14:foregroundMark x1="13287" y1="52295" x2="16084" y2="58782"/>
                        <a14:foregroundMark x1="16084" y1="58782" x2="18182" y2="59980"/>
                        <a14:foregroundMark x1="64036" y1="55689" x2="64236" y2="57285"/>
                        <a14:foregroundMark x1="38010" y1="65669" x2="38474" y2="65669"/>
                        <a14:foregroundMark x1="13387" y1="49002" x2="14086" y2="30639"/>
                        <a14:foregroundMark x1="14086" y1="30639" x2="13487" y2="27545"/>
                        <a14:foregroundMark x1="13686" y1="26747" x2="32767" y2="24950"/>
                        <a14:foregroundMark x1="32767" y1="24950" x2="55245" y2="26148"/>
                        <a14:foregroundMark x1="55245" y1="26148" x2="62837" y2="25649"/>
                        <a14:foregroundMark x1="64735" y1="25649" x2="64236" y2="56387"/>
                        <a14:foregroundMark x1="62338" y1="57385" x2="14785" y2="57485"/>
                        <a14:foregroundMark x1="40060" y1="58583" x2="40141" y2="59795"/>
                        <a14:foregroundMark x1="15584" y1="54890" x2="65235" y2="55090"/>
                        <a14:foregroundMark x1="34066" y1="60379" x2="44356" y2="60080"/>
                        <a14:backgroundMark x1="40559" y1="37026" x2="48052" y2="35928"/>
                        <a14:backgroundMark x1="35527" y1="62103" x2="42957" y2="65469"/>
                        <a14:backgroundMark x1="42957" y1="65469" x2="42957" y2="65968"/>
                        <a14:backgroundMark x1="31968" y1="63872" x2="38162" y2="6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1" t="22067" r="31267" b="38167"/>
          <a:stretch/>
        </p:blipFill>
        <p:spPr>
          <a:xfrm>
            <a:off x="373917" y="3714258"/>
            <a:ext cx="4228871" cy="2716370"/>
          </a:xfrm>
          <a:prstGeom prst="rect">
            <a:avLst/>
          </a:prstGeom>
        </p:spPr>
      </p:pic>
      <p:pic>
        <p:nvPicPr>
          <p:cNvPr id="49" name="그래픽 48" descr="뒤로 단색으로 채워진">
            <a:extLst>
              <a:ext uri="{FF2B5EF4-FFF2-40B4-BE49-F238E27FC236}">
                <a16:creationId xmlns:a16="http://schemas.microsoft.com/office/drawing/2014/main" id="{357DD947-1F97-40A3-96C5-49B31BCCC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70514">
            <a:off x="3670040" y="3396805"/>
            <a:ext cx="1646853" cy="794416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62804FD-A18D-4B92-A1D7-5B2EE04C6E80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7721927" y="2803182"/>
            <a:ext cx="800611" cy="410830"/>
          </a:xfrm>
          <a:prstGeom prst="bentConnector3">
            <a:avLst>
              <a:gd name="adj1" fmla="val 50000"/>
            </a:avLst>
          </a:prstGeom>
          <a:ln w="19050">
            <a:solidFill>
              <a:srgbClr val="43A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물, 스크린샷이(가) 표시된 사진&#10;&#10;자동 생성된 설명">
            <a:extLst>
              <a:ext uri="{FF2B5EF4-FFF2-40B4-BE49-F238E27FC236}">
                <a16:creationId xmlns:a16="http://schemas.microsoft.com/office/drawing/2014/main" id="{E738E63A-5562-4CF5-991E-AA420233A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3" y="4016490"/>
            <a:ext cx="3503657" cy="1839490"/>
          </a:xfrm>
          <a:prstGeom prst="rect">
            <a:avLst/>
          </a:prstGeom>
        </p:spPr>
      </p:pic>
      <p:pic>
        <p:nvPicPr>
          <p:cNvPr id="51" name="그래픽 50" descr="배지 단색으로 채워진">
            <a:extLst>
              <a:ext uri="{FF2B5EF4-FFF2-40B4-BE49-F238E27FC236}">
                <a16:creationId xmlns:a16="http://schemas.microsoft.com/office/drawing/2014/main" id="{BEEADC38-8916-4AEF-A5C8-6236672DC4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4347" y="3358885"/>
            <a:ext cx="279026" cy="279026"/>
          </a:xfrm>
          <a:prstGeom prst="rect">
            <a:avLst/>
          </a:prstGeom>
        </p:spPr>
      </p:pic>
      <p:pic>
        <p:nvPicPr>
          <p:cNvPr id="52" name="그래픽 51" descr="배지 3 단색으로 채워진">
            <a:extLst>
              <a:ext uri="{FF2B5EF4-FFF2-40B4-BE49-F238E27FC236}">
                <a16:creationId xmlns:a16="http://schemas.microsoft.com/office/drawing/2014/main" id="{7B1773EF-3691-4C26-93A0-149EC03DF92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4347" y="4384561"/>
            <a:ext cx="279026" cy="279026"/>
          </a:xfrm>
          <a:prstGeom prst="rect">
            <a:avLst/>
          </a:prstGeom>
        </p:spPr>
      </p:pic>
      <p:pic>
        <p:nvPicPr>
          <p:cNvPr id="57" name="그래픽 56" descr="배지 1 단색으로 채워진">
            <a:extLst>
              <a:ext uri="{FF2B5EF4-FFF2-40B4-BE49-F238E27FC236}">
                <a16:creationId xmlns:a16="http://schemas.microsoft.com/office/drawing/2014/main" id="{D46F89DA-290E-415A-8462-FD3410E2A3D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34347" y="2261867"/>
            <a:ext cx="279026" cy="279026"/>
          </a:xfrm>
          <a:prstGeom prst="rect">
            <a:avLst/>
          </a:prstGeom>
        </p:spPr>
      </p:pic>
      <p:pic>
        <p:nvPicPr>
          <p:cNvPr id="58" name="그래픽 57" descr="배지 4 단색으로 채워진">
            <a:extLst>
              <a:ext uri="{FF2B5EF4-FFF2-40B4-BE49-F238E27FC236}">
                <a16:creationId xmlns:a16="http://schemas.microsoft.com/office/drawing/2014/main" id="{5166E8BE-F3CC-4F85-8022-BF66B1E3306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34347" y="5271135"/>
            <a:ext cx="279026" cy="2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6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909" y="1117117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DiSuo.com/04_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/04_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병원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검색</a:t>
            </a: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04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웹 세부 기능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2" name="모서리가 둥근 직사각형 19">
            <a:extLst>
              <a:ext uri="{FF2B5EF4-FFF2-40B4-BE49-F238E27FC236}">
                <a16:creationId xmlns:a16="http://schemas.microsoft.com/office/drawing/2014/main" id="{B08847FE-E656-4C64-8196-00C48FF6D328}"/>
              </a:ext>
            </a:extLst>
          </p:cNvPr>
          <p:cNvSpPr/>
          <p:nvPr/>
        </p:nvSpPr>
        <p:spPr>
          <a:xfrm>
            <a:off x="723900" y="1401284"/>
            <a:ext cx="1529163" cy="3722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(4)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병원 검색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61531A-DBED-4584-8E06-A7FBBFAD3C65}"/>
              </a:ext>
            </a:extLst>
          </p:cNvPr>
          <p:cNvGrpSpPr/>
          <p:nvPr/>
        </p:nvGrpSpPr>
        <p:grpSpPr>
          <a:xfrm>
            <a:off x="373917" y="3714258"/>
            <a:ext cx="4228871" cy="2716370"/>
            <a:chOff x="310225" y="1773499"/>
            <a:chExt cx="4228871" cy="271637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A1DB948-FDAC-4859-8F65-E293E1FDF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649" b="66068" l="13287" r="65235">
                          <a14:foregroundMark x1="13287" y1="52295" x2="16084" y2="58782"/>
                          <a14:foregroundMark x1="16084" y1="58782" x2="18182" y2="59980"/>
                          <a14:foregroundMark x1="64036" y1="55689" x2="64236" y2="57285"/>
                          <a14:foregroundMark x1="38010" y1="65669" x2="38474" y2="65669"/>
                          <a14:foregroundMark x1="13387" y1="49002" x2="14086" y2="30639"/>
                          <a14:foregroundMark x1="14086" y1="30639" x2="13487" y2="27545"/>
                          <a14:foregroundMark x1="13686" y1="26747" x2="32767" y2="24950"/>
                          <a14:foregroundMark x1="32767" y1="24950" x2="55245" y2="26148"/>
                          <a14:foregroundMark x1="55245" y1="26148" x2="62837" y2="25649"/>
                          <a14:foregroundMark x1="64735" y1="25649" x2="64236" y2="56387"/>
                          <a14:foregroundMark x1="62338" y1="57385" x2="14785" y2="57485"/>
                          <a14:foregroundMark x1="40060" y1="58583" x2="40141" y2="59795"/>
                          <a14:foregroundMark x1="15584" y1="54890" x2="65235" y2="55090"/>
                          <a14:foregroundMark x1="34066" y1="60379" x2="44356" y2="60080"/>
                          <a14:backgroundMark x1="40559" y1="37026" x2="48052" y2="35928"/>
                          <a14:backgroundMark x1="35527" y1="62103" x2="42957" y2="65469"/>
                          <a14:backgroundMark x1="42957" y1="65469" x2="42957" y2="65968"/>
                          <a14:backgroundMark x1="31968" y1="63872" x2="38162" y2="65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t="22067" r="31267" b="38167"/>
            <a:stretch/>
          </p:blipFill>
          <p:spPr>
            <a:xfrm>
              <a:off x="310225" y="1773499"/>
              <a:ext cx="4228871" cy="2716370"/>
            </a:xfrm>
            <a:prstGeom prst="rect">
              <a:avLst/>
            </a:prstGeom>
          </p:spPr>
        </p:pic>
        <p:pic>
          <p:nvPicPr>
            <p:cNvPr id="26" name="그림 25" descr="텍스트이(가) 표시된 사진&#10;&#10;자동 생성된 설명">
              <a:extLst>
                <a:ext uri="{FF2B5EF4-FFF2-40B4-BE49-F238E27FC236}">
                  <a16:creationId xmlns:a16="http://schemas.microsoft.com/office/drawing/2014/main" id="{B191E437-D988-4597-B03C-D418208B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66" y="2049857"/>
              <a:ext cx="3499375" cy="191213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1C3424-938C-408F-9E77-0F6323D206EB}"/>
              </a:ext>
            </a:extLst>
          </p:cNvPr>
          <p:cNvGrpSpPr/>
          <p:nvPr/>
        </p:nvGrpSpPr>
        <p:grpSpPr>
          <a:xfrm>
            <a:off x="4885932" y="1918307"/>
            <a:ext cx="6925068" cy="4461685"/>
            <a:chOff x="4071101" y="1928510"/>
            <a:chExt cx="6925068" cy="446168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6EE8372-465B-4D23-9A9F-48D71B99D5D2}"/>
                </a:ext>
              </a:extLst>
            </p:cNvPr>
            <p:cNvGrpSpPr/>
            <p:nvPr/>
          </p:nvGrpSpPr>
          <p:grpSpPr>
            <a:xfrm>
              <a:off x="4071101" y="1928510"/>
              <a:ext cx="6925068" cy="4461685"/>
              <a:chOff x="3665488" y="480935"/>
              <a:chExt cx="7304170" cy="6087955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D86A414-ADB6-475C-8DE0-169C56FE88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22" b="13471"/>
              <a:stretch/>
            </p:blipFill>
            <p:spPr>
              <a:xfrm>
                <a:off x="3665488" y="480935"/>
                <a:ext cx="3730757" cy="58961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B9AF70-8DD7-462F-9B79-CF37E01FBF85}"/>
                  </a:ext>
                </a:extLst>
              </p:cNvPr>
              <p:cNvSpPr txBox="1"/>
              <p:nvPr/>
            </p:nvSpPr>
            <p:spPr>
              <a:xfrm>
                <a:off x="7690925" y="3792907"/>
                <a:ext cx="3274500" cy="7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사용자가 입력한 위치가 올바른 위치인지 다시 확인하도록 시각 자료를 제공함</a:t>
                </a:r>
                <a:endPara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85C55F-1F17-409A-8DAF-60477ABAE84F}"/>
                  </a:ext>
                </a:extLst>
              </p:cNvPr>
              <p:cNvSpPr txBox="1"/>
              <p:nvPr/>
            </p:nvSpPr>
            <p:spPr>
              <a:xfrm>
                <a:off x="7695158" y="5099029"/>
                <a:ext cx="3274500" cy="1469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지정한 </a:t>
                </a:r>
                <a:r>
                  <a:rPr lang="ko-KR" altLang="en-US" sz="1400" b="1" dirty="0">
                    <a:solidFill>
                      <a:srgbClr val="43A7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위치 주변의 병원 목록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들을 나열함으로써 쉽게 파악하도록 도움</a:t>
                </a:r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</a:t>
                </a:r>
              </a:p>
              <a:p>
                <a:endParaRPr lang="en-US" altLang="ko-KR" sz="7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r>
                  <a:rPr lang="ko-KR" altLang="en-US" sz="1400" b="1" dirty="0">
                    <a:solidFill>
                      <a:srgbClr val="43A7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병원의 분야와</a:t>
                </a:r>
                <a:r>
                  <a:rPr lang="en-US" altLang="ko-KR" sz="1400" b="1" dirty="0">
                    <a:solidFill>
                      <a:srgbClr val="43A7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400" b="1" dirty="0" err="1">
                    <a:solidFill>
                      <a:srgbClr val="43A7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병원명</a:t>
                </a:r>
                <a:r>
                  <a:rPr lang="en-US" altLang="ko-KR" sz="1400" b="1" dirty="0">
                    <a:solidFill>
                      <a:srgbClr val="43A7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</a:t>
                </a:r>
                <a:r>
                  <a:rPr lang="ko-KR" altLang="en-US" sz="1400" b="1" dirty="0">
                    <a:solidFill>
                      <a:srgbClr val="43A7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주소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를</a:t>
                </a:r>
                <a:r>
                  <a:rPr lang="ko-KR" altLang="en-US" sz="1400" b="1" dirty="0">
                    <a:solidFill>
                      <a:srgbClr val="43A7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알려주어 병원을 찾아가기 쉽도록 함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9936954-AFC7-45B6-BD8A-81E2086A48B0}"/>
                  </a:ext>
                </a:extLst>
              </p:cNvPr>
              <p:cNvSpPr txBox="1"/>
              <p:nvPr/>
            </p:nvSpPr>
            <p:spPr>
              <a:xfrm>
                <a:off x="7695158" y="2606338"/>
                <a:ext cx="3274500" cy="7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43A7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주소 입력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을 중앙에 위치시켜 눈에 띄도록 하며</a:t>
                </a:r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입력하기 쉽게 설정함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EE5E3D-B598-437A-9605-0BFEAEEEAD5C}"/>
                  </a:ext>
                </a:extLst>
              </p:cNvPr>
              <p:cNvSpPr txBox="1"/>
              <p:nvPr/>
            </p:nvSpPr>
            <p:spPr>
              <a:xfrm>
                <a:off x="7695158" y="1067059"/>
                <a:ext cx="3274500" cy="10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지정한 위치 주변의 자세 교정 병원 목록을 제공한다는 점을 알려주며</a:t>
                </a:r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사용방법을 간단히 설명함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666CFD5-FFED-4804-BFE2-E156D81BD8D2}"/>
                  </a:ext>
                </a:extLst>
              </p:cNvPr>
              <p:cNvSpPr/>
              <p:nvPr/>
            </p:nvSpPr>
            <p:spPr>
              <a:xfrm>
                <a:off x="4642306" y="1880552"/>
                <a:ext cx="1767437" cy="523220"/>
              </a:xfrm>
              <a:prstGeom prst="rect">
                <a:avLst/>
              </a:prstGeom>
              <a:noFill/>
              <a:ln w="19050">
                <a:solidFill>
                  <a:srgbClr val="43A7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11D11EC-A616-4BDE-B7D6-CC78117B5B7C}"/>
                  </a:ext>
                </a:extLst>
              </p:cNvPr>
              <p:cNvSpPr/>
              <p:nvPr/>
            </p:nvSpPr>
            <p:spPr>
              <a:xfrm>
                <a:off x="3776346" y="3655178"/>
                <a:ext cx="3518379" cy="1129564"/>
              </a:xfrm>
              <a:prstGeom prst="rect">
                <a:avLst/>
              </a:prstGeom>
              <a:noFill/>
              <a:ln w="19050">
                <a:solidFill>
                  <a:srgbClr val="43A7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E568576C-0075-43F5-A26A-B1EE9BF85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9742" y="2908593"/>
                <a:ext cx="1285147" cy="8569"/>
              </a:xfrm>
              <a:prstGeom prst="straightConnector1">
                <a:avLst/>
              </a:prstGeom>
              <a:ln w="19050">
                <a:solidFill>
                  <a:srgbClr val="43A7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AAC5F7E7-D669-4924-A456-E4D3DB1B94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498" y="5323190"/>
                <a:ext cx="433809" cy="0"/>
              </a:xfrm>
              <a:prstGeom prst="straightConnector1">
                <a:avLst/>
              </a:prstGeom>
              <a:ln w="19050">
                <a:solidFill>
                  <a:srgbClr val="43A7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C046C3-7A76-43F5-832C-5130635529A0}"/>
                </a:ext>
              </a:extLst>
            </p:cNvPr>
            <p:cNvSpPr/>
            <p:nvPr/>
          </p:nvSpPr>
          <p:spPr>
            <a:xfrm>
              <a:off x="4987220" y="3579627"/>
              <a:ext cx="1685705" cy="572943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CB09DA3-0170-4A0E-A18E-0325B7C4484B}"/>
                </a:ext>
              </a:extLst>
            </p:cNvPr>
            <p:cNvSpPr/>
            <p:nvPr/>
          </p:nvSpPr>
          <p:spPr>
            <a:xfrm>
              <a:off x="4168165" y="5289851"/>
              <a:ext cx="3342645" cy="933444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DFA12F-39B6-4E73-B5F8-BD7383F16EFA}"/>
                </a:ext>
              </a:extLst>
            </p:cNvPr>
            <p:cNvCxnSpPr>
              <a:cxnSpLocks/>
            </p:cNvCxnSpPr>
            <p:nvPr/>
          </p:nvCxnSpPr>
          <p:spPr>
            <a:xfrm>
              <a:off x="7510810" y="4520969"/>
              <a:ext cx="384019" cy="0"/>
            </a:xfrm>
            <a:prstGeom prst="straightConnector1">
              <a:avLst/>
            </a:prstGeom>
            <a:ln w="19050">
              <a:solidFill>
                <a:srgbClr val="43A7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그래픽 49" descr="뒤로 단색으로 채워진">
            <a:extLst>
              <a:ext uri="{FF2B5EF4-FFF2-40B4-BE49-F238E27FC236}">
                <a16:creationId xmlns:a16="http://schemas.microsoft.com/office/drawing/2014/main" id="{4D7D555C-8935-4BB7-94E6-953F187AE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70514">
            <a:off x="3662420" y="3396805"/>
            <a:ext cx="1646853" cy="794416"/>
          </a:xfrm>
          <a:prstGeom prst="rect">
            <a:avLst/>
          </a:prstGeom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447FC54-3A66-4ACF-95F4-3B1FD13C1BBF}"/>
              </a:ext>
            </a:extLst>
          </p:cNvPr>
          <p:cNvCxnSpPr>
            <a:cxnSpLocks/>
          </p:cNvCxnSpPr>
          <p:nvPr/>
        </p:nvCxnSpPr>
        <p:spPr>
          <a:xfrm flipV="1">
            <a:off x="7475936" y="2585991"/>
            <a:ext cx="1230263" cy="469206"/>
          </a:xfrm>
          <a:prstGeom prst="bentConnector3">
            <a:avLst>
              <a:gd name="adj1" fmla="val 84248"/>
            </a:avLst>
          </a:prstGeom>
          <a:ln w="19050">
            <a:solidFill>
              <a:srgbClr val="43A7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래픽 29" descr="배지 단색으로 채워진">
            <a:extLst>
              <a:ext uri="{FF2B5EF4-FFF2-40B4-BE49-F238E27FC236}">
                <a16:creationId xmlns:a16="http://schemas.microsoft.com/office/drawing/2014/main" id="{4D48D0FC-716C-46FA-82CF-9DC9866EE6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1192" y="3221173"/>
            <a:ext cx="279026" cy="279026"/>
          </a:xfrm>
          <a:prstGeom prst="rect">
            <a:avLst/>
          </a:prstGeom>
        </p:spPr>
      </p:pic>
      <p:pic>
        <p:nvPicPr>
          <p:cNvPr id="31" name="그래픽 30" descr="배지 3 단색으로 채워진">
            <a:extLst>
              <a:ext uri="{FF2B5EF4-FFF2-40B4-BE49-F238E27FC236}">
                <a16:creationId xmlns:a16="http://schemas.microsoft.com/office/drawing/2014/main" id="{68F6C872-48FC-42B6-BCB7-C3D0F90DDB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8622" y="4107536"/>
            <a:ext cx="279026" cy="279026"/>
          </a:xfrm>
          <a:prstGeom prst="rect">
            <a:avLst/>
          </a:prstGeom>
        </p:spPr>
      </p:pic>
      <p:pic>
        <p:nvPicPr>
          <p:cNvPr id="32" name="그래픽 31" descr="배지 1 단색으로 채워진">
            <a:extLst>
              <a:ext uri="{FF2B5EF4-FFF2-40B4-BE49-F238E27FC236}">
                <a16:creationId xmlns:a16="http://schemas.microsoft.com/office/drawing/2014/main" id="{A2304EFD-F914-4478-966F-F17778D109C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51192" y="2075702"/>
            <a:ext cx="279026" cy="279026"/>
          </a:xfrm>
          <a:prstGeom prst="rect">
            <a:avLst/>
          </a:prstGeom>
        </p:spPr>
      </p:pic>
      <p:pic>
        <p:nvPicPr>
          <p:cNvPr id="33" name="그래픽 32" descr="배지 4 단색으로 채워진">
            <a:extLst>
              <a:ext uri="{FF2B5EF4-FFF2-40B4-BE49-F238E27FC236}">
                <a16:creationId xmlns:a16="http://schemas.microsoft.com/office/drawing/2014/main" id="{566380E9-1F20-4635-9BE6-1CE467A026D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55537" y="5042582"/>
            <a:ext cx="279026" cy="2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7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435D96-F6BA-450F-BD32-2DEAE77B7497}"/>
              </a:ext>
            </a:extLst>
          </p:cNvPr>
          <p:cNvSpPr/>
          <p:nvPr/>
        </p:nvSpPr>
        <p:spPr>
          <a:xfrm>
            <a:off x="229103" y="1117896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DiSuo.com/05_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효과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05 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기대효과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2822" y="4157381"/>
            <a:ext cx="3151339" cy="1024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내 주변 자세 교정 병원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 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 병원에서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광고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받는다면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수익 창출 가능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3BD0EB-8B47-43F7-B79D-FEC120FB87F3}"/>
              </a:ext>
            </a:extLst>
          </p:cNvPr>
          <p:cNvSpPr/>
          <p:nvPr/>
        </p:nvSpPr>
        <p:spPr>
          <a:xfrm>
            <a:off x="3203322" y="4157381"/>
            <a:ext cx="2944343" cy="134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 동의 하에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업로드 되는 사진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영상 데이터를 수집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하여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학술적 의료 데이터로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활용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 기관이나 병원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제공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5843EB-45F7-431B-8622-2B9D0F0657FA}"/>
              </a:ext>
            </a:extLst>
          </p:cNvPr>
          <p:cNvSpPr/>
          <p:nvPr/>
        </p:nvSpPr>
        <p:spPr>
          <a:xfrm>
            <a:off x="6074767" y="4157381"/>
            <a:ext cx="2961929" cy="1024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잘못된 자세에서 비롯되는 질환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거북목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척추측만증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예방 가능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5431B6-1BFC-42ED-9F2F-39A2AAAB54B7}"/>
              </a:ext>
            </a:extLst>
          </p:cNvPr>
          <p:cNvGrpSpPr/>
          <p:nvPr/>
        </p:nvGrpSpPr>
        <p:grpSpPr>
          <a:xfrm>
            <a:off x="1390703" y="2323508"/>
            <a:ext cx="1294039" cy="1528724"/>
            <a:chOff x="2134415" y="1866372"/>
            <a:chExt cx="1294039" cy="1528724"/>
          </a:xfrm>
        </p:grpSpPr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057EACDC-53EB-45B5-A1A9-051A3917F8A3}"/>
                </a:ext>
              </a:extLst>
            </p:cNvPr>
            <p:cNvSpPr/>
            <p:nvPr/>
          </p:nvSpPr>
          <p:spPr>
            <a:xfrm>
              <a:off x="2134415" y="2705345"/>
              <a:ext cx="1294039" cy="31500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기대 효과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1</a:t>
              </a:r>
            </a:p>
          </p:txBody>
        </p:sp>
        <p:pic>
          <p:nvPicPr>
            <p:cNvPr id="25" name="그래픽 24" descr="화폐 윤곽선">
              <a:extLst>
                <a:ext uri="{FF2B5EF4-FFF2-40B4-BE49-F238E27FC236}">
                  <a16:creationId xmlns:a16="http://schemas.microsoft.com/office/drawing/2014/main" id="{E2A9323F-EF90-4B2F-B3D2-5C6B218DA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3139" y="1866372"/>
              <a:ext cx="926410" cy="891069"/>
            </a:xfrm>
            <a:prstGeom prst="rect">
              <a:avLst/>
            </a:prstGeom>
          </p:spPr>
        </p:pic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B512537-1216-4E51-B03E-C35CC136E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614" y="3386722"/>
              <a:ext cx="867557" cy="8374"/>
            </a:xfrm>
            <a:prstGeom prst="line">
              <a:avLst/>
            </a:prstGeom>
            <a:ln w="28575">
              <a:solidFill>
                <a:srgbClr val="43A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41E697-EDBA-422A-B8F4-9F24C9260429}"/>
              </a:ext>
            </a:extLst>
          </p:cNvPr>
          <p:cNvGrpSpPr/>
          <p:nvPr/>
        </p:nvGrpSpPr>
        <p:grpSpPr>
          <a:xfrm>
            <a:off x="4034708" y="2261508"/>
            <a:ext cx="1294039" cy="1574469"/>
            <a:chOff x="5245757" y="1840498"/>
            <a:chExt cx="1294039" cy="1574469"/>
          </a:xfrm>
        </p:grpSpPr>
        <p:pic>
          <p:nvPicPr>
            <p:cNvPr id="29" name="그래픽 28" descr="폴더 검색 단색으로 채워진">
              <a:extLst>
                <a:ext uri="{FF2B5EF4-FFF2-40B4-BE49-F238E27FC236}">
                  <a16:creationId xmlns:a16="http://schemas.microsoft.com/office/drawing/2014/main" id="{4BCE5841-CD0C-47ED-8D23-F96E961A4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4300" y="1840498"/>
              <a:ext cx="1064486" cy="916943"/>
            </a:xfrm>
            <a:prstGeom prst="rect">
              <a:avLst/>
            </a:prstGeom>
          </p:spPr>
        </p:pic>
        <p:sp>
          <p:nvSpPr>
            <p:cNvPr id="30" name="모서리가 둥근 직사각형 19">
              <a:extLst>
                <a:ext uri="{FF2B5EF4-FFF2-40B4-BE49-F238E27FC236}">
                  <a16:creationId xmlns:a16="http://schemas.microsoft.com/office/drawing/2014/main" id="{705BE505-76CF-4056-96B5-6ED7FB5D34D4}"/>
                </a:ext>
              </a:extLst>
            </p:cNvPr>
            <p:cNvSpPr/>
            <p:nvPr/>
          </p:nvSpPr>
          <p:spPr>
            <a:xfrm>
              <a:off x="5245757" y="2752544"/>
              <a:ext cx="1294039" cy="31500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기대 효과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2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ABF2CB7-6830-4E04-B61F-ECA3151A23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1731" y="3414967"/>
              <a:ext cx="869624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336F6C-6EF0-4E68-92D1-CF3E514270A2}"/>
              </a:ext>
            </a:extLst>
          </p:cNvPr>
          <p:cNvGrpSpPr/>
          <p:nvPr/>
        </p:nvGrpSpPr>
        <p:grpSpPr>
          <a:xfrm>
            <a:off x="9590119" y="2189257"/>
            <a:ext cx="1294039" cy="1654601"/>
            <a:chOff x="8007345" y="2189620"/>
            <a:chExt cx="1294039" cy="1654601"/>
          </a:xfrm>
        </p:grpSpPr>
        <p:pic>
          <p:nvPicPr>
            <p:cNvPr id="4" name="그래픽 3" descr="사용자 단색으로 채워진">
              <a:extLst>
                <a:ext uri="{FF2B5EF4-FFF2-40B4-BE49-F238E27FC236}">
                  <a16:creationId xmlns:a16="http://schemas.microsoft.com/office/drawing/2014/main" id="{68DB05ED-243C-4DA6-AB53-5AA3DD6B3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40181" y="2189620"/>
              <a:ext cx="1061444" cy="1061444"/>
            </a:xfrm>
            <a:prstGeom prst="rect">
              <a:avLst/>
            </a:prstGeom>
          </p:spPr>
        </p:pic>
        <p:sp>
          <p:nvSpPr>
            <p:cNvPr id="39" name="모서리가 둥근 직사각형 19">
              <a:extLst>
                <a:ext uri="{FF2B5EF4-FFF2-40B4-BE49-F238E27FC236}">
                  <a16:creationId xmlns:a16="http://schemas.microsoft.com/office/drawing/2014/main" id="{9B4B069C-3C18-4E3B-B048-20883E22F8A5}"/>
                </a:ext>
              </a:extLst>
            </p:cNvPr>
            <p:cNvSpPr/>
            <p:nvPr/>
          </p:nvSpPr>
          <p:spPr>
            <a:xfrm>
              <a:off x="8007345" y="3158261"/>
              <a:ext cx="1294039" cy="31500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기대 효과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4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E89948F-1936-4BD9-92AD-A29AFB3D6A3D}"/>
                </a:ext>
              </a:extLst>
            </p:cNvPr>
            <p:cNvCxnSpPr>
              <a:cxnSpLocks/>
            </p:cNvCxnSpPr>
            <p:nvPr/>
          </p:nvCxnSpPr>
          <p:spPr>
            <a:xfrm>
              <a:off x="8236091" y="3844221"/>
              <a:ext cx="869624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6B3339-CE84-4F91-829B-A5DEBD0AE367}"/>
              </a:ext>
            </a:extLst>
          </p:cNvPr>
          <p:cNvSpPr/>
          <p:nvPr/>
        </p:nvSpPr>
        <p:spPr>
          <a:xfrm>
            <a:off x="8756175" y="4168097"/>
            <a:ext cx="2961929" cy="1024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Live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ver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여러 상황 별 모드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자세 교정 전문 강사와 환자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1:1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연결 기능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 개발 예정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DBF860-1034-4330-8FC2-5AFDCF98C8E8}"/>
              </a:ext>
            </a:extLst>
          </p:cNvPr>
          <p:cNvGrpSpPr/>
          <p:nvPr/>
        </p:nvGrpSpPr>
        <p:grpSpPr>
          <a:xfrm>
            <a:off x="6892174" y="2292982"/>
            <a:ext cx="1294039" cy="1546692"/>
            <a:chOff x="6892174" y="2305014"/>
            <a:chExt cx="1294039" cy="1546692"/>
          </a:xfrm>
        </p:grpSpPr>
        <p:sp>
          <p:nvSpPr>
            <p:cNvPr id="31" name="모서리가 둥근 직사각형 19">
              <a:extLst>
                <a:ext uri="{FF2B5EF4-FFF2-40B4-BE49-F238E27FC236}">
                  <a16:creationId xmlns:a16="http://schemas.microsoft.com/office/drawing/2014/main" id="{604E666C-43BB-40AE-918F-54FBE82B5BDD}"/>
                </a:ext>
              </a:extLst>
            </p:cNvPr>
            <p:cNvSpPr/>
            <p:nvPr/>
          </p:nvSpPr>
          <p:spPr>
            <a:xfrm>
              <a:off x="6892174" y="3165746"/>
              <a:ext cx="1294039" cy="31500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기대 효과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3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63B099E-FB3F-4B69-8C68-4D536033E9CB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20" y="3851706"/>
              <a:ext cx="869624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래픽 34" descr="의료 단색으로 채워진">
              <a:extLst>
                <a:ext uri="{FF2B5EF4-FFF2-40B4-BE49-F238E27FC236}">
                  <a16:creationId xmlns:a16="http://schemas.microsoft.com/office/drawing/2014/main" id="{82B0F525-A2DF-4BA2-80F5-4CF80DDF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6499" y="230501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060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91739" y="2536532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</a:t>
            </a:r>
            <a:r>
              <a:rPr lang="en-US" altLang="ko-KR" sz="3200" b="1" dirty="0" err="1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DiSuo</a:t>
            </a:r>
            <a:r>
              <a:rPr lang="en-US" altLang="ko-KR" sz="3200" b="1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800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당신의 디스크 수술 </a:t>
            </a:r>
            <a:endParaRPr lang="en-US" altLang="ko-KR" sz="2800" dirty="0">
              <a:solidFill>
                <a:srgbClr val="434544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800" dirty="0" err="1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오백만원을</a:t>
            </a:r>
            <a:r>
              <a:rPr lang="ko-KR" altLang="en-US" sz="2800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아껴드립니다</a:t>
            </a:r>
            <a:r>
              <a:rPr lang="en-US" altLang="ko-KR" sz="2400" dirty="0">
                <a:solidFill>
                  <a:srgbClr val="434544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 sz="2400" dirty="0">
              <a:solidFill>
                <a:srgbClr val="434544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3691739" y="1603791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184730" y="2095560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coco 4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;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손세정 김수민 김정욱 김지현</a:t>
            </a:r>
          </a:p>
        </p:txBody>
      </p:sp>
      <p:sp>
        <p:nvSpPr>
          <p:cNvPr id="16" name="평행 사변형 15"/>
          <p:cNvSpPr/>
          <p:nvPr/>
        </p:nvSpPr>
        <p:spPr>
          <a:xfrm flipH="1">
            <a:off x="6556454" y="1603790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62047" y="1603790"/>
            <a:ext cx="232410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성균관대학교 인공지능융합전공</a:t>
            </a:r>
            <a:endParaRPr lang="en-US" altLang="ko-KR" sz="1200" b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18684B-0214-4D69-84E0-B1F26071DDF7}"/>
              </a:ext>
            </a:extLst>
          </p:cNvPr>
          <p:cNvGrpSpPr/>
          <p:nvPr/>
        </p:nvGrpSpPr>
        <p:grpSpPr>
          <a:xfrm>
            <a:off x="5162408" y="3140976"/>
            <a:ext cx="454127" cy="454127"/>
            <a:chOff x="1769120" y="1338663"/>
            <a:chExt cx="914400" cy="91440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E26E687-98CE-4CA6-95CF-01ABEB10137A}"/>
                </a:ext>
              </a:extLst>
            </p:cNvPr>
            <p:cNvSpPr/>
            <p:nvPr/>
          </p:nvSpPr>
          <p:spPr>
            <a:xfrm>
              <a:off x="1769120" y="1338663"/>
              <a:ext cx="914400" cy="914400"/>
            </a:xfrm>
            <a:prstGeom prst="ellipse">
              <a:avLst/>
            </a:prstGeom>
            <a:solidFill>
              <a:srgbClr val="6CC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B4D309B-489B-44DC-BBD0-484B0615DE08}"/>
                </a:ext>
              </a:extLst>
            </p:cNvPr>
            <p:cNvSpPr/>
            <p:nvPr/>
          </p:nvSpPr>
          <p:spPr>
            <a:xfrm>
              <a:off x="1847871" y="1413625"/>
              <a:ext cx="756897" cy="7568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BBE39E-DC76-4712-BB69-4FFC9D71C1C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6377" y="1492302"/>
              <a:ext cx="603258" cy="6032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423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3" y="183822"/>
            <a:ext cx="612705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목차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29A420-23ED-45BE-8C84-9CB81635084D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287C1-0B08-44EA-83F0-C1FFDE74DE67}"/>
              </a:ext>
            </a:extLst>
          </p:cNvPr>
          <p:cNvSpPr txBox="1"/>
          <p:nvPr/>
        </p:nvSpPr>
        <p:spPr>
          <a:xfrm>
            <a:off x="3269327" y="1900330"/>
            <a:ext cx="5349146" cy="367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3FA3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01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기획 의도와 개발 목표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3FA3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02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 구상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3FA3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03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 기술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3FA3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04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 세부 기능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3FA3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05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기대 효과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55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6ED053-2235-438C-AB79-784BC42C02D1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F72BCB1-A683-41C8-A499-C1DC1647F032}"/>
              </a:ext>
            </a:extLst>
          </p:cNvPr>
          <p:cNvSpPr/>
          <p:nvPr/>
        </p:nvSpPr>
        <p:spPr>
          <a:xfrm>
            <a:off x="230908" y="183823"/>
            <a:ext cx="11748655" cy="919786"/>
          </a:xfrm>
          <a:custGeom>
            <a:avLst/>
            <a:gdLst>
              <a:gd name="connsiteX0" fmla="*/ 366196 w 11271728"/>
              <a:gd name="connsiteY0" fmla="*/ 0 h 919786"/>
              <a:gd name="connsiteX1" fmla="*/ 471221 w 11271728"/>
              <a:gd name="connsiteY1" fmla="*/ 0 h 919786"/>
              <a:gd name="connsiteX2" fmla="*/ 630531 w 11271728"/>
              <a:gd name="connsiteY2" fmla="*/ 0 h 919786"/>
              <a:gd name="connsiteX3" fmla="*/ 3498231 w 11271728"/>
              <a:gd name="connsiteY3" fmla="*/ 0 h 919786"/>
              <a:gd name="connsiteX4" fmla="*/ 3498231 w 11271728"/>
              <a:gd name="connsiteY4" fmla="*/ 1 h 919786"/>
              <a:gd name="connsiteX5" fmla="*/ 3660405 w 11271728"/>
              <a:gd name="connsiteY5" fmla="*/ 1 h 919786"/>
              <a:gd name="connsiteX6" fmla="*/ 3924739 w 11271728"/>
              <a:gd name="connsiteY6" fmla="*/ 191561 h 919786"/>
              <a:gd name="connsiteX7" fmla="*/ 4021109 w 11271728"/>
              <a:gd name="connsiteY7" fmla="*/ 379593 h 919786"/>
              <a:gd name="connsiteX8" fmla="*/ 11271728 w 11271728"/>
              <a:gd name="connsiteY8" fmla="*/ 379593 h 919786"/>
              <a:gd name="connsiteX9" fmla="*/ 11271728 w 11271728"/>
              <a:gd name="connsiteY9" fmla="*/ 919786 h 919786"/>
              <a:gd name="connsiteX10" fmla="*/ 0 w 11271728"/>
              <a:gd name="connsiteY10" fmla="*/ 919786 h 919786"/>
              <a:gd name="connsiteX11" fmla="*/ 0 w 11271728"/>
              <a:gd name="connsiteY11" fmla="*/ 767520 h 919786"/>
              <a:gd name="connsiteX12" fmla="*/ 0 w 11271728"/>
              <a:gd name="connsiteY12" fmla="*/ 662901 h 919786"/>
              <a:gd name="connsiteX13" fmla="*/ 0 w 11271728"/>
              <a:gd name="connsiteY13" fmla="*/ 390308 h 919786"/>
              <a:gd name="connsiteX14" fmla="*/ 0 w 11271728"/>
              <a:gd name="connsiteY14" fmla="*/ 379593 h 919786"/>
              <a:gd name="connsiteX15" fmla="*/ 5492 w 11271728"/>
              <a:gd name="connsiteY15" fmla="*/ 379593 h 919786"/>
              <a:gd name="connsiteX16" fmla="*/ 101863 w 11271728"/>
              <a:gd name="connsiteY16" fmla="*/ 191560 h 919786"/>
              <a:gd name="connsiteX17" fmla="*/ 366196 w 11271728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271728" h="919786">
                <a:moveTo>
                  <a:pt x="366196" y="0"/>
                </a:moveTo>
                <a:lnTo>
                  <a:pt x="471221" y="0"/>
                </a:lnTo>
                <a:lnTo>
                  <a:pt x="630531" y="0"/>
                </a:lnTo>
                <a:lnTo>
                  <a:pt x="3498231" y="0"/>
                </a:lnTo>
                <a:lnTo>
                  <a:pt x="3498231" y="1"/>
                </a:lnTo>
                <a:lnTo>
                  <a:pt x="3660405" y="1"/>
                </a:lnTo>
                <a:cubicBezTo>
                  <a:pt x="3806393" y="1"/>
                  <a:pt x="3859021" y="81002"/>
                  <a:pt x="3924739" y="191561"/>
                </a:cubicBezTo>
                <a:lnTo>
                  <a:pt x="4021109" y="379593"/>
                </a:lnTo>
                <a:lnTo>
                  <a:pt x="11271728" y="379593"/>
                </a:lnTo>
                <a:lnTo>
                  <a:pt x="11271728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5492" y="379593"/>
                </a:lnTo>
                <a:lnTo>
                  <a:pt x="101863" y="191560"/>
                </a:lnTo>
                <a:cubicBezTo>
                  <a:pt x="167580" y="81001"/>
                  <a:pt x="220208" y="0"/>
                  <a:pt x="366196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DiSuo.com/01_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기획의도와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개발목표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4314821" y="183822"/>
            <a:ext cx="732307" cy="376568"/>
          </a:xfrm>
          <a:prstGeom prst="parallelogram">
            <a:avLst>
              <a:gd name="adj" fmla="val 53942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877" y="61674"/>
            <a:ext cx="3483312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01 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기획 의도와 개발 목표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218374" y="1295351"/>
            <a:ext cx="1577809" cy="384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기획 의도</a:t>
            </a:r>
            <a:endParaRPr lang="en-US" altLang="ko-KR" sz="17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5573" y="1872922"/>
            <a:ext cx="5047973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코로나 이후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전자기기 사용시간 증가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앉아있는 시간 증가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E62514-BFA0-4A8E-AB38-A6078DB21F27}"/>
              </a:ext>
            </a:extLst>
          </p:cNvPr>
          <p:cNvSpPr/>
          <p:nvPr/>
        </p:nvSpPr>
        <p:spPr>
          <a:xfrm>
            <a:off x="755573" y="3644776"/>
            <a:ext cx="5047973" cy="74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(2)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거북목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증후군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척추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측만증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등 잘못된 자세로 인한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환자 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증가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올바른 자세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대한 관심 ↑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0D444-9838-47E3-A6D1-32E842C36C16}"/>
              </a:ext>
            </a:extLst>
          </p:cNvPr>
          <p:cNvSpPr/>
          <p:nvPr/>
        </p:nvSpPr>
        <p:spPr>
          <a:xfrm>
            <a:off x="755573" y="5780197"/>
            <a:ext cx="4485092" cy="74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(3)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기존의 자세 교정 웹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앱의 한계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: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홈트레이닝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에만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집중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정적인 사진 분석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 지원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id="{930404AB-0F8B-4F21-8156-BF753E561523}"/>
              </a:ext>
            </a:extLst>
          </p:cNvPr>
          <p:cNvSpPr/>
          <p:nvPr/>
        </p:nvSpPr>
        <p:spPr>
          <a:xfrm>
            <a:off x="8031859" y="1299875"/>
            <a:ext cx="1577809" cy="384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목표</a:t>
            </a:r>
            <a:endParaRPr lang="en-US" altLang="ko-KR" sz="17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93D94-98B2-4741-A384-B27A59619A17}"/>
              </a:ext>
            </a:extLst>
          </p:cNvPr>
          <p:cNvSpPr/>
          <p:nvPr/>
        </p:nvSpPr>
        <p:spPr>
          <a:xfrm>
            <a:off x="6822000" y="2126693"/>
            <a:ext cx="3997529" cy="74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(1)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컴퓨터 비전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활용하여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일상 속에서의 자세 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교정을 위한 웹페이지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제작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324825-A648-43E2-A1C9-C314C4F3FEF4}"/>
              </a:ext>
            </a:extLst>
          </p:cNvPr>
          <p:cNvSpPr/>
          <p:nvPr/>
        </p:nvSpPr>
        <p:spPr>
          <a:xfrm>
            <a:off x="6821999" y="3237452"/>
            <a:ext cx="4088610" cy="74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(2)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자세 교정을 통해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바른 자세 생활화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고비용의 수술이 필요한 디스크 예방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(=</a:t>
            </a:r>
            <a:r>
              <a:rPr lang="en-US" altLang="ko-KR" sz="1500" b="1" dirty="0" err="1">
                <a:solidFill>
                  <a:srgbClr val="43A799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E8A981-E310-45AA-8C69-3E2BB6F22148}"/>
              </a:ext>
            </a:extLst>
          </p:cNvPr>
          <p:cNvSpPr/>
          <p:nvPr/>
        </p:nvSpPr>
        <p:spPr>
          <a:xfrm>
            <a:off x="6821999" y="5624910"/>
            <a:ext cx="3997530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(3)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동적인 영상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받아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실시간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 영상 분석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88073B3-5B56-4978-A7C8-008F6D9CA3E8}"/>
              </a:ext>
            </a:extLst>
          </p:cNvPr>
          <p:cNvSpPr/>
          <p:nvPr/>
        </p:nvSpPr>
        <p:spPr>
          <a:xfrm>
            <a:off x="5875689" y="3783477"/>
            <a:ext cx="459092" cy="233516"/>
          </a:xfrm>
          <a:prstGeom prst="rightArrow">
            <a:avLst>
              <a:gd name="adj1" fmla="val 63901"/>
              <a:gd name="adj2" fmla="val 70160"/>
            </a:avLst>
          </a:prstGeom>
          <a:solidFill>
            <a:srgbClr val="A7DD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529CC5-4E40-4A83-8FF2-7946F059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922" y="4077689"/>
            <a:ext cx="3636763" cy="113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1C0086-F9F4-4012-9751-AEB1E32E5158}"/>
              </a:ext>
            </a:extLst>
          </p:cNvPr>
          <p:cNvGrpSpPr/>
          <p:nvPr/>
        </p:nvGrpSpPr>
        <p:grpSpPr>
          <a:xfrm>
            <a:off x="1422631" y="4499727"/>
            <a:ext cx="4234417" cy="1187131"/>
            <a:chOff x="1606572" y="4001919"/>
            <a:chExt cx="4234417" cy="11871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5B17758-2A61-4C06-BFE7-3C1E5C6A1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95" t="48183" r="20416" b="30047"/>
            <a:stretch/>
          </p:blipFill>
          <p:spPr>
            <a:xfrm>
              <a:off x="1606572" y="4171398"/>
              <a:ext cx="4234417" cy="10176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FE0E2F-9F5B-4C11-ADC6-8BCAED1271EB}"/>
                </a:ext>
              </a:extLst>
            </p:cNvPr>
            <p:cNvSpPr txBox="1"/>
            <p:nvPr/>
          </p:nvSpPr>
          <p:spPr>
            <a:xfrm>
              <a:off x="2091916" y="4001919"/>
              <a:ext cx="32637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거북목</a:t>
              </a:r>
              <a:r>
                <a:rPr lang="en-US" altLang="ko-KR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(</a:t>
              </a:r>
              <a:r>
                <a:rPr lang="ko-KR" altLang="en-US" sz="1000" dirty="0" err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일자목</a:t>
              </a:r>
              <a:r>
                <a:rPr lang="en-US" altLang="ko-KR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) </a:t>
              </a:r>
              <a:r>
                <a:rPr lang="ko-KR" altLang="en-US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증후군 연도별 환자 수 추이</a:t>
              </a:r>
              <a:r>
                <a:rPr lang="en-US" altLang="ko-KR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(</a:t>
              </a:r>
              <a:r>
                <a:rPr lang="ko-KR" altLang="en-US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단위</a:t>
              </a:r>
              <a:r>
                <a:rPr lang="en-US" altLang="ko-KR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: </a:t>
              </a:r>
              <a:r>
                <a:rPr lang="ko-KR" altLang="en-US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명</a:t>
              </a:r>
              <a:r>
                <a:rPr lang="en-US" altLang="ko-KR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)</a:t>
              </a:r>
              <a:endParaRPr lang="ko-KR" altLang="en-US" sz="10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FB819A-AB90-4D5F-B763-DD46A440A726}"/>
              </a:ext>
            </a:extLst>
          </p:cNvPr>
          <p:cNvGrpSpPr/>
          <p:nvPr/>
        </p:nvGrpSpPr>
        <p:grpSpPr>
          <a:xfrm>
            <a:off x="1422631" y="2370519"/>
            <a:ext cx="3309977" cy="1008241"/>
            <a:chOff x="1616571" y="2644398"/>
            <a:chExt cx="3309977" cy="1008241"/>
          </a:xfrm>
        </p:grpSpPr>
        <p:pic>
          <p:nvPicPr>
            <p:cNvPr id="7" name="그림 6" descr="테이블이(가) 표시된 사진&#10;&#10;자동 생성된 설명">
              <a:extLst>
                <a:ext uri="{FF2B5EF4-FFF2-40B4-BE49-F238E27FC236}">
                  <a16:creationId xmlns:a16="http://schemas.microsoft.com/office/drawing/2014/main" id="{813EEF7D-EEF2-4840-91A3-A8C12151E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381" b="63663"/>
            <a:stretch/>
          </p:blipFill>
          <p:spPr>
            <a:xfrm>
              <a:off x="1632572" y="2846352"/>
              <a:ext cx="3293976" cy="80628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2846D5-CD30-404E-914C-0EFBEEC1ECC1}"/>
                </a:ext>
              </a:extLst>
            </p:cNvPr>
            <p:cNvSpPr txBox="1"/>
            <p:nvPr/>
          </p:nvSpPr>
          <p:spPr>
            <a:xfrm>
              <a:off x="1616571" y="2644398"/>
              <a:ext cx="32637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코로나 </a:t>
              </a:r>
              <a:r>
                <a:rPr lang="en-US" altLang="ko-KR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19 </a:t>
              </a:r>
              <a:r>
                <a:rPr lang="ko-KR" altLang="en-US" sz="1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영향 생활시간 변화</a:t>
              </a:r>
              <a:endParaRPr lang="en-US" altLang="ko-KR" sz="10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76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A243B77-182A-44D8-BB6B-785274F0E112}"/>
              </a:ext>
            </a:extLst>
          </p:cNvPr>
          <p:cNvSpPr/>
          <p:nvPr/>
        </p:nvSpPr>
        <p:spPr>
          <a:xfrm>
            <a:off x="221672" y="1115013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DiSuo.com/02_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구상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3" y="183822"/>
            <a:ext cx="612705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02 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 구상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81302" y="2149398"/>
            <a:ext cx="1294039" cy="31500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환경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id="{E74D052F-D9D3-43CC-8AF7-2CDD8C5CA927}"/>
              </a:ext>
            </a:extLst>
          </p:cNvPr>
          <p:cNvSpPr/>
          <p:nvPr/>
        </p:nvSpPr>
        <p:spPr>
          <a:xfrm>
            <a:off x="3515333" y="1279780"/>
            <a:ext cx="5084658" cy="1078194"/>
          </a:xfrm>
          <a:prstGeom prst="roundRect">
            <a:avLst>
              <a:gd name="adj" fmla="val 575"/>
            </a:avLst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arenBoth"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백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ko-KR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①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인공지능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Python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Opencv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Openpose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just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② 서버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Python Flask</a:t>
            </a: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id="{3D955B56-7308-44F6-846D-71D8028F0C87}"/>
              </a:ext>
            </a:extLst>
          </p:cNvPr>
          <p:cNvSpPr/>
          <p:nvPr/>
        </p:nvSpPr>
        <p:spPr>
          <a:xfrm>
            <a:off x="1279334" y="3838910"/>
            <a:ext cx="1294039" cy="31500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주요 기능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27273B-FFFD-4866-BFA3-CC093023DC04}"/>
              </a:ext>
            </a:extLst>
          </p:cNvPr>
          <p:cNvCxnSpPr>
            <a:cxnSpLocks/>
          </p:cNvCxnSpPr>
          <p:nvPr/>
        </p:nvCxnSpPr>
        <p:spPr>
          <a:xfrm>
            <a:off x="2951551" y="1670999"/>
            <a:ext cx="0" cy="466828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066751-2AEF-4CD4-9259-089A01F70326}"/>
              </a:ext>
            </a:extLst>
          </p:cNvPr>
          <p:cNvCxnSpPr/>
          <p:nvPr/>
        </p:nvCxnSpPr>
        <p:spPr>
          <a:xfrm>
            <a:off x="2951551" y="3374388"/>
            <a:ext cx="0" cy="46682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랩톱 단색으로 채워진">
            <a:extLst>
              <a:ext uri="{FF2B5EF4-FFF2-40B4-BE49-F238E27FC236}">
                <a16:creationId xmlns:a16="http://schemas.microsoft.com/office/drawing/2014/main" id="{D3C7B515-3370-41D4-8020-17D3776E3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8847" y="1344582"/>
            <a:ext cx="914400" cy="914400"/>
          </a:xfrm>
          <a:prstGeom prst="rect">
            <a:avLst/>
          </a:prstGeom>
        </p:spPr>
      </p:pic>
      <p:pic>
        <p:nvPicPr>
          <p:cNvPr id="7" name="그래픽 6" descr="댓글 중요 단색으로 채워진">
            <a:extLst>
              <a:ext uri="{FF2B5EF4-FFF2-40B4-BE49-F238E27FC236}">
                <a16:creationId xmlns:a16="http://schemas.microsoft.com/office/drawing/2014/main" id="{51777858-63A6-4D50-ACB4-F40B6D5B2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3678" y="3074035"/>
            <a:ext cx="914400" cy="914400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id="{5AEB74C1-B024-4860-BD27-E4CCFDED5649}"/>
              </a:ext>
            </a:extLst>
          </p:cNvPr>
          <p:cNvSpPr/>
          <p:nvPr/>
        </p:nvSpPr>
        <p:spPr>
          <a:xfrm>
            <a:off x="3515333" y="2256488"/>
            <a:ext cx="5084658" cy="480249"/>
          </a:xfrm>
          <a:prstGeom prst="roundRect">
            <a:avLst>
              <a:gd name="adj" fmla="val 575"/>
            </a:avLst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(2)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프론트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html,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css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js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bootstrap,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jquery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id="{ACB331B1-68B4-4294-8876-9CA9734CB490}"/>
              </a:ext>
            </a:extLst>
          </p:cNvPr>
          <p:cNvSpPr/>
          <p:nvPr/>
        </p:nvSpPr>
        <p:spPr>
          <a:xfrm>
            <a:off x="3515333" y="2985680"/>
            <a:ext cx="7648565" cy="1315518"/>
          </a:xfrm>
          <a:prstGeom prst="roundRect">
            <a:avLst>
              <a:gd name="adj" fmla="val 0"/>
            </a:avLst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(1) Static Version 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-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사진을 업로드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하여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사용자의 자세를 분석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하는 모드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-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허리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어깨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자세를 분석하며 올바르지 않은 자세에 대해선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 알림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-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올바르지 않은 자세에 따른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맞춤 자세 교정 동영상 추천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id="{AF0F0718-9BD7-49F2-8282-0ADD1F3456D7}"/>
              </a:ext>
            </a:extLst>
          </p:cNvPr>
          <p:cNvSpPr/>
          <p:nvPr/>
        </p:nvSpPr>
        <p:spPr>
          <a:xfrm>
            <a:off x="3515333" y="4369367"/>
            <a:ext cx="7648565" cy="1408327"/>
          </a:xfrm>
          <a:prstGeom prst="roundRect">
            <a:avLst>
              <a:gd name="adj" fmla="val 0"/>
            </a:avLst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(2) Live Version 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- 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웹캠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이용하여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실시간으로 사용자의 자세를 분석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하는 모드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-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허리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어깨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자세를 분석하며 올바르지 않은 자세에 대해선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 알림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-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올바르지 않은 자세에 따른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맞춤 자세 교정 동영상 추천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/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타이머 기능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 알람 설정 가능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0" name="모서리가 둥근 직사각형 19">
            <a:extLst>
              <a:ext uri="{FF2B5EF4-FFF2-40B4-BE49-F238E27FC236}">
                <a16:creationId xmlns:a16="http://schemas.microsoft.com/office/drawing/2014/main" id="{FBF19EDC-02DD-4252-9346-F9DD44654C7E}"/>
              </a:ext>
            </a:extLst>
          </p:cNvPr>
          <p:cNvSpPr/>
          <p:nvPr/>
        </p:nvSpPr>
        <p:spPr>
          <a:xfrm>
            <a:off x="3515333" y="5850722"/>
            <a:ext cx="7648565" cy="624535"/>
          </a:xfrm>
          <a:prstGeom prst="roundRect">
            <a:avLst>
              <a:gd name="adj" fmla="val 0"/>
            </a:avLst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(3)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내 주변 맞춤 병원 추천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-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주소 입력 시 사용자 위치에서 가까운 자세 교정 병원 검색 가능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33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909" y="1117299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DiSuo.com/03_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/01_1_openpose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03 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 기술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13068" y="1524359"/>
            <a:ext cx="18000" cy="3960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fla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400" b="1" i="1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id="{354A046F-CDE2-43E2-9154-D2B2767C7DB8}"/>
              </a:ext>
            </a:extLst>
          </p:cNvPr>
          <p:cNvSpPr/>
          <p:nvPr/>
        </p:nvSpPr>
        <p:spPr>
          <a:xfrm>
            <a:off x="3765811" y="1427936"/>
            <a:ext cx="4650920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핵심 기술 </a:t>
            </a:r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Computer</a:t>
            </a:r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Vision - </a:t>
            </a:r>
            <a:r>
              <a:rPr lang="en-US" altLang="ko-KR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Openpose</a:t>
            </a:r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3764CC-560C-4813-AB8F-2530563F6139}"/>
              </a:ext>
            </a:extLst>
          </p:cNvPr>
          <p:cNvGrpSpPr/>
          <p:nvPr/>
        </p:nvGrpSpPr>
        <p:grpSpPr>
          <a:xfrm>
            <a:off x="666754" y="2118834"/>
            <a:ext cx="11032556" cy="4131653"/>
            <a:chOff x="754436" y="2168938"/>
            <a:chExt cx="11032556" cy="413165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C7599BB-460F-4E6A-8D9A-8C04DE54F635}"/>
                </a:ext>
              </a:extLst>
            </p:cNvPr>
            <p:cNvSpPr/>
            <p:nvPr/>
          </p:nvSpPr>
          <p:spPr>
            <a:xfrm>
              <a:off x="815540" y="2168938"/>
              <a:ext cx="1476724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- </a:t>
              </a:r>
              <a:r>
                <a:rPr lang="en-US" altLang="ko-KR" sz="1600" b="1" dirty="0" err="1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Openpose</a:t>
              </a:r>
              <a:r>
                <a:rPr lang="ko-KR" altLang="en-US" sz="16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란</a:t>
              </a:r>
              <a:r>
                <a:rPr lang="en-US" altLang="ko-KR" sz="16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?</a:t>
              </a:r>
              <a:endPara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8D2E617-5107-4216-B213-3F9D96E16C07}"/>
                </a:ext>
              </a:extLst>
            </p:cNvPr>
            <p:cNvGrpSpPr/>
            <p:nvPr/>
          </p:nvGrpSpPr>
          <p:grpSpPr>
            <a:xfrm>
              <a:off x="754436" y="2634080"/>
              <a:ext cx="5510999" cy="3666511"/>
              <a:chOff x="230909" y="2514358"/>
              <a:chExt cx="6798297" cy="3430479"/>
            </a:xfrm>
          </p:grpSpPr>
          <p:pic>
            <p:nvPicPr>
              <p:cNvPr id="4" name="그림 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AEB5D6C-E7D5-4BFC-8D5D-2B391A100A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4"/>
              <a:stretch/>
            </p:blipFill>
            <p:spPr>
              <a:xfrm>
                <a:off x="230909" y="2514358"/>
                <a:ext cx="6798297" cy="3430479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C837CCB-CE56-460D-821C-CE51D76B0322}"/>
                  </a:ext>
                </a:extLst>
              </p:cNvPr>
              <p:cNvSpPr/>
              <p:nvPr/>
            </p:nvSpPr>
            <p:spPr>
              <a:xfrm>
                <a:off x="1169264" y="3283616"/>
                <a:ext cx="4814976" cy="333338"/>
              </a:xfrm>
              <a:prstGeom prst="rect">
                <a:avLst/>
              </a:prstGeom>
              <a:solidFill>
                <a:srgbClr val="43A799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CE2A7DF-99F3-438A-9B7D-CA4A2A9345DF}"/>
                  </a:ext>
                </a:extLst>
              </p:cNvPr>
              <p:cNvSpPr/>
              <p:nvPr/>
            </p:nvSpPr>
            <p:spPr>
              <a:xfrm>
                <a:off x="723710" y="2920041"/>
                <a:ext cx="5799010" cy="297791"/>
              </a:xfrm>
              <a:prstGeom prst="rect">
                <a:avLst/>
              </a:prstGeom>
              <a:solidFill>
                <a:srgbClr val="43A799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AF84AE9-3CAC-4812-A597-979D28623F9F}"/>
                </a:ext>
              </a:extLst>
            </p:cNvPr>
            <p:cNvSpPr/>
            <p:nvPr/>
          </p:nvSpPr>
          <p:spPr>
            <a:xfrm>
              <a:off x="6326538" y="2380121"/>
              <a:ext cx="838350" cy="398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(1) 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원리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E5AFA5-7137-45AD-ABE8-11ABB12E1485}"/>
                </a:ext>
              </a:extLst>
            </p:cNvPr>
            <p:cNvSpPr/>
            <p:nvPr/>
          </p:nvSpPr>
          <p:spPr>
            <a:xfrm>
              <a:off x="6385303" y="3749857"/>
              <a:ext cx="1164026" cy="396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(2) 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정확도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685C95F-86FD-4B7C-9251-CE05025CAF0B}"/>
                </a:ext>
              </a:extLst>
            </p:cNvPr>
            <p:cNvSpPr/>
            <p:nvPr/>
          </p:nvSpPr>
          <p:spPr>
            <a:xfrm>
              <a:off x="6385303" y="2732837"/>
              <a:ext cx="5041654" cy="744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기존의 기술</a:t>
              </a:r>
              <a:r>
                <a:rPr lang="en-US" altLang="ko-KR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*</a:t>
              </a:r>
              <a:r>
                <a: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과 달리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 </a:t>
              </a: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Bottom-up </a:t>
              </a:r>
              <a:r>
                <a: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방식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 </a:t>
              </a:r>
              <a:r>
                <a: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사용</a:t>
              </a:r>
              <a:endParaRPr lang="en-US" altLang="ko-KR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 </a:t>
              </a:r>
              <a:r>
                <a:rPr lang="en-US" altLang="ko-KR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:</a:t>
              </a: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 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관절 부위를 먼저 감지</a:t>
              </a: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, 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서로 연결하여 자세 파악하는 방법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35AA2D6-630A-401F-A33C-1A942AEADD89}"/>
                </a:ext>
              </a:extLst>
            </p:cNvPr>
            <p:cNvSpPr/>
            <p:nvPr/>
          </p:nvSpPr>
          <p:spPr>
            <a:xfrm>
              <a:off x="6385303" y="5092599"/>
              <a:ext cx="5041654" cy="398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 </a:t>
              </a: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357D15E-D462-4A44-BD00-8D2989B89EEE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16" y="4110622"/>
              <a:ext cx="3642966" cy="1406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7962D2B-5C4A-4EA8-8ED4-71D6348F9B60}"/>
                </a:ext>
              </a:extLst>
            </p:cNvPr>
            <p:cNvSpPr/>
            <p:nvPr/>
          </p:nvSpPr>
          <p:spPr>
            <a:xfrm>
              <a:off x="6376642" y="5486543"/>
              <a:ext cx="5410350" cy="744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다른 기술들 </a:t>
              </a:r>
              <a:r>
                <a:rPr lang="en-US" altLang="ko-KR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: </a:t>
              </a:r>
              <a:r>
                <a: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사람이 적고 </a:t>
              </a:r>
              <a:r>
                <a:rPr lang="en-US" altLang="ko-KR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FPS </a:t>
              </a:r>
              <a:r>
                <a: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낮을 때에만 정확도 측정 가능</a:t>
              </a:r>
              <a:endParaRPr lang="en-US" altLang="ko-KR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↔ </a:t>
              </a:r>
              <a:r>
                <a:rPr lang="en-US" altLang="ko-KR" sz="1500" b="1" dirty="0" err="1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Openpose</a:t>
              </a: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 : 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사람이 많고 </a:t>
              </a: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FPS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가 높아도 정확도가 저하되지 않음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1623AD9-DA4F-4480-895E-39006381B73D}"/>
                </a:ext>
              </a:extLst>
            </p:cNvPr>
            <p:cNvSpPr/>
            <p:nvPr/>
          </p:nvSpPr>
          <p:spPr>
            <a:xfrm>
              <a:off x="8501355" y="4646654"/>
              <a:ext cx="238785" cy="103407"/>
            </a:xfrm>
            <a:prstGeom prst="rect">
              <a:avLst/>
            </a:prstGeom>
            <a:solidFill>
              <a:srgbClr val="43A79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7DE7CE1-4A3B-4277-AD3D-CD638EEA4AD4}"/>
                </a:ext>
              </a:extLst>
            </p:cNvPr>
            <p:cNvSpPr/>
            <p:nvPr/>
          </p:nvSpPr>
          <p:spPr>
            <a:xfrm>
              <a:off x="7310544" y="4460763"/>
              <a:ext cx="238785" cy="103407"/>
            </a:xfrm>
            <a:prstGeom prst="rect">
              <a:avLst/>
            </a:prstGeom>
            <a:solidFill>
              <a:srgbClr val="43A79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6FB94A7-04EA-4298-8767-73A9B327772F}"/>
                </a:ext>
              </a:extLst>
            </p:cNvPr>
            <p:cNvSpPr/>
            <p:nvPr/>
          </p:nvSpPr>
          <p:spPr>
            <a:xfrm>
              <a:off x="9103335" y="4460763"/>
              <a:ext cx="238785" cy="103407"/>
            </a:xfrm>
            <a:prstGeom prst="rect">
              <a:avLst/>
            </a:prstGeom>
            <a:solidFill>
              <a:srgbClr val="43A79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66D75C-C2BF-4595-BE0C-0D8DF40DFB1C}"/>
                </a:ext>
              </a:extLst>
            </p:cNvPr>
            <p:cNvSpPr/>
            <p:nvPr/>
          </p:nvSpPr>
          <p:spPr>
            <a:xfrm>
              <a:off x="10288245" y="4646654"/>
              <a:ext cx="238785" cy="103407"/>
            </a:xfrm>
            <a:prstGeom prst="rect">
              <a:avLst/>
            </a:prstGeom>
            <a:solidFill>
              <a:srgbClr val="43A79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40642E-789C-4903-880A-9A7AE4B2E7BF}"/>
                </a:ext>
              </a:extLst>
            </p:cNvPr>
            <p:cNvSpPr/>
            <p:nvPr/>
          </p:nvSpPr>
          <p:spPr>
            <a:xfrm>
              <a:off x="6481203" y="3399207"/>
              <a:ext cx="4849853" cy="337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*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기존에는 사람의 수 파악한 후 관절을 찾아 연결하는 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top-down 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방식 사용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.</a:t>
              </a:r>
              <a:endPara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50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909" y="1117299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DiSuo.com/03_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/01_2_openpose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03 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 기술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13068" y="1524359"/>
            <a:ext cx="18000" cy="3960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fla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400" b="1" i="1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7599BB-460F-4E6A-8D9A-8C04DE54F635}"/>
              </a:ext>
            </a:extLst>
          </p:cNvPr>
          <p:cNvSpPr/>
          <p:nvPr/>
        </p:nvSpPr>
        <p:spPr>
          <a:xfrm>
            <a:off x="727857" y="1519747"/>
            <a:ext cx="7260005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Bottom-up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방식</a:t>
            </a: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관절 부위를 먼저 감지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서로 연결하여 자세 파악하는 방법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5AA2D6-630A-401F-A33C-1A942AEADD89}"/>
              </a:ext>
            </a:extLst>
          </p:cNvPr>
          <p:cNvSpPr/>
          <p:nvPr/>
        </p:nvSpPr>
        <p:spPr>
          <a:xfrm>
            <a:off x="6297621" y="5042495"/>
            <a:ext cx="5041654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A11E002-F703-4792-981C-B1A6B96455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2729" y="2612609"/>
            <a:ext cx="8483994" cy="203217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47FD59-6AA2-496C-9AB1-A36A84221C3D}"/>
              </a:ext>
            </a:extLst>
          </p:cNvPr>
          <p:cNvSpPr/>
          <p:nvPr/>
        </p:nvSpPr>
        <p:spPr>
          <a:xfrm>
            <a:off x="2069379" y="4784594"/>
            <a:ext cx="1685922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(a)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이미지 입력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B8EDA5-66B5-4072-B2A1-0C9904791809}"/>
              </a:ext>
            </a:extLst>
          </p:cNvPr>
          <p:cNvSpPr/>
          <p:nvPr/>
        </p:nvSpPr>
        <p:spPr>
          <a:xfrm>
            <a:off x="4166193" y="4770904"/>
            <a:ext cx="1685922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(b)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키포인트 감지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5BCA2C-2A3C-410E-AC92-CF5FA4FBDC41}"/>
              </a:ext>
            </a:extLst>
          </p:cNvPr>
          <p:cNvSpPr/>
          <p:nvPr/>
        </p:nvSpPr>
        <p:spPr>
          <a:xfrm>
            <a:off x="3885958" y="5158812"/>
            <a:ext cx="2246392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(c)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신체 부위 간 흐름을 위치마다 인코딩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*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66244E-1513-453B-B269-6ECEF2AAC620}"/>
              </a:ext>
            </a:extLst>
          </p:cNvPr>
          <p:cNvSpPr/>
          <p:nvPr/>
        </p:nvSpPr>
        <p:spPr>
          <a:xfrm>
            <a:off x="6297621" y="4767819"/>
            <a:ext cx="1612379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(d)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키포인트와 흐름 연결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6BD62-753A-4675-9F80-C8851B7275D0}"/>
              </a:ext>
            </a:extLst>
          </p:cNvPr>
          <p:cNvSpPr/>
          <p:nvPr/>
        </p:nvSpPr>
        <p:spPr>
          <a:xfrm>
            <a:off x="8454641" y="4764859"/>
            <a:ext cx="1685922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(e) d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반복한 후 얻은 결과물 출력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12541E-1F01-482E-863B-757330347849}"/>
              </a:ext>
            </a:extLst>
          </p:cNvPr>
          <p:cNvSpPr/>
          <p:nvPr/>
        </p:nvSpPr>
        <p:spPr>
          <a:xfrm>
            <a:off x="487413" y="6162638"/>
            <a:ext cx="4849853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*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인코딩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컴퓨터가 이해하기 쉽도록 코드화 하는 것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68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909" y="1117299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DiSuo.com/03_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/02_1_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서비스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적용</a:t>
            </a: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03 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 기술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13068" y="1524359"/>
            <a:ext cx="18000" cy="3960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fla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400" b="1" i="1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7599BB-460F-4E6A-8D9A-8C04DE54F635}"/>
              </a:ext>
            </a:extLst>
          </p:cNvPr>
          <p:cNvSpPr/>
          <p:nvPr/>
        </p:nvSpPr>
        <p:spPr>
          <a:xfrm>
            <a:off x="727857" y="1382160"/>
            <a:ext cx="551099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서비스에 적용 </a:t>
            </a: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각도로 자세 구분</a:t>
            </a: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F84AE9-3CAC-4812-A597-979D28623F9F}"/>
              </a:ext>
            </a:extLst>
          </p:cNvPr>
          <p:cNvSpPr/>
          <p:nvPr/>
        </p:nvSpPr>
        <p:spPr>
          <a:xfrm>
            <a:off x="776849" y="1829031"/>
            <a:ext cx="1614964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(1)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각도 계산법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5AA2D6-630A-401F-A33C-1A942AEADD89}"/>
              </a:ext>
            </a:extLst>
          </p:cNvPr>
          <p:cNvSpPr/>
          <p:nvPr/>
        </p:nvSpPr>
        <p:spPr>
          <a:xfrm>
            <a:off x="6297621" y="4856408"/>
            <a:ext cx="5041654" cy="45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BECBED-7543-46D3-B45D-63CE4125A90B}"/>
              </a:ext>
            </a:extLst>
          </p:cNvPr>
          <p:cNvGrpSpPr/>
          <p:nvPr/>
        </p:nvGrpSpPr>
        <p:grpSpPr>
          <a:xfrm>
            <a:off x="869601" y="2466976"/>
            <a:ext cx="10738507" cy="1797240"/>
            <a:chOff x="889127" y="2330000"/>
            <a:chExt cx="10738507" cy="1797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685C95F-86FD-4B7C-9251-CE05025CAF0B}"/>
                    </a:ext>
                  </a:extLst>
                </p:cNvPr>
                <p:cNvSpPr/>
                <p:nvPr/>
              </p:nvSpPr>
              <p:spPr>
                <a:xfrm>
                  <a:off x="2466513" y="2338343"/>
                  <a:ext cx="9161121" cy="7503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점 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3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개가 존재하면 삼각형을 만들 수 있고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, 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점 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3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개는 같은 평면에 존재할 수 있다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. 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또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, 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점 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A-B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간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, 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점 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A-C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간의 벡터 두개를 만들 수 있다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. 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이때 두 벡터를 </a:t>
                  </a:r>
                  <a:r>
                    <a:rPr lang="ko-KR" altLang="en-US" sz="1500" dirty="0" err="1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내적하면</a:t>
                  </a:r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ko-KR" altLang="en-US" sz="1500" i="1" smtClean="0">
                          <a:latin typeface="Cambria Math" panose="02040503050406030204" pitchFamily="18" charset="0"/>
                          <a:ea typeface="한컴산뜻돋움" panose="02000000000000000000" pitchFamily="2" charset="-127"/>
                        </a:rPr>
                        <m:t>𝜃</m:t>
                      </m:r>
                      <m:r>
                        <a:rPr lang="ko-KR" altLang="en-US" sz="1500" i="1">
                          <a:latin typeface="Cambria Math" panose="02040503050406030204" pitchFamily="18" charset="0"/>
                          <a:ea typeface="한컴산뜻돋움" panose="02000000000000000000" pitchFamily="2" charset="-127"/>
                        </a:rPr>
                        <m:t>를</m:t>
                      </m:r>
                    </m:oMath>
                  </a14:m>
                  <a:r>
                    <a:rPr lang="ko-KR" altLang="en-US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구할 수 있다</a:t>
                  </a:r>
                  <a:r>
                    <a:rPr lang="en-US" altLang="ko-KR" sz="1500" dirty="0"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.</a:t>
                  </a:r>
                  <a:endParaRPr lang="ko-KR" altLang="en-US" sz="1500" dirty="0"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685C95F-86FD-4B7C-9251-CE05025CAF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513" y="2338343"/>
                  <a:ext cx="9161121" cy="750398"/>
                </a:xfrm>
                <a:prstGeom prst="rect">
                  <a:avLst/>
                </a:prstGeom>
                <a:blipFill>
                  <a:blip r:embed="rId3"/>
                  <a:stretch>
                    <a:fillRect l="-266" b="-81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그림 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9341070-FB85-451E-BC0B-0AB1867739AA}"/>
                </a:ext>
              </a:extLst>
            </p:cNvPr>
            <p:cNvPicPr/>
            <p:nvPr/>
          </p:nvPicPr>
          <p:blipFill rotWithShape="1">
            <a:blip r:embed="rId4"/>
            <a:srcRect l="575" t="7871" r="73042" b="7404"/>
            <a:stretch/>
          </p:blipFill>
          <p:spPr>
            <a:xfrm>
              <a:off x="889127" y="2330000"/>
              <a:ext cx="1502686" cy="17972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C5BDEEF-5EB4-42E2-81E1-7B5DB0D16440}"/>
                    </a:ext>
                  </a:extLst>
                </p:cNvPr>
                <p:cNvSpPr txBox="1"/>
                <p:nvPr/>
              </p:nvSpPr>
              <p:spPr>
                <a:xfrm>
                  <a:off x="3050031" y="3119282"/>
                  <a:ext cx="2095061" cy="6488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800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8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800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800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C5BDEEF-5EB4-42E2-81E1-7B5DB0D16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031" y="3119282"/>
                  <a:ext cx="2095061" cy="6488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B9BFAA-4507-442B-94BD-8D63B6B2F94C}"/>
              </a:ext>
            </a:extLst>
          </p:cNvPr>
          <p:cNvGrpSpPr/>
          <p:nvPr/>
        </p:nvGrpSpPr>
        <p:grpSpPr>
          <a:xfrm>
            <a:off x="676405" y="4367077"/>
            <a:ext cx="10931703" cy="2121405"/>
            <a:chOff x="676405" y="4454759"/>
            <a:chExt cx="10931703" cy="212140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F520997-EEBE-4C06-B3E0-48B056EE44ED}"/>
                </a:ext>
              </a:extLst>
            </p:cNvPr>
            <p:cNvSpPr/>
            <p:nvPr/>
          </p:nvSpPr>
          <p:spPr>
            <a:xfrm>
              <a:off x="676405" y="4454759"/>
              <a:ext cx="10931703" cy="2121405"/>
            </a:xfrm>
            <a:prstGeom prst="rect">
              <a:avLst/>
            </a:prstGeom>
            <a:solidFill>
              <a:srgbClr val="43A79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B0DC08-EB7F-4378-A9F0-B8FA7E994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409" t="29827" r="28279" b="32095"/>
            <a:stretch/>
          </p:blipFill>
          <p:spPr>
            <a:xfrm>
              <a:off x="869601" y="4622588"/>
              <a:ext cx="3718147" cy="17972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17962D2B-5C4A-4EA8-8ED4-71D6348F9B60}"/>
                    </a:ext>
                  </a:extLst>
                </p:cNvPr>
                <p:cNvSpPr/>
                <p:nvPr/>
              </p:nvSpPr>
              <p:spPr>
                <a:xfrm>
                  <a:off x="4877774" y="5103622"/>
                  <a:ext cx="6556562" cy="7444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* </a:t>
                  </a:r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단</a:t>
                  </a:r>
                  <a:r>
                    <a:rPr lang="en-US" altLang="ko-KR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, </a:t>
                  </a:r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파이썬 </a:t>
                  </a:r>
                  <a:r>
                    <a:rPr lang="en-US" altLang="ko-KR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Math </a:t>
                  </a:r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라이브러리의 </a:t>
                  </a:r>
                  <a:r>
                    <a:rPr lang="en-US" altLang="ko-KR" sz="1500" b="1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cos </a:t>
                  </a:r>
                  <a:r>
                    <a:rPr lang="ko-KR" altLang="en-US" sz="1500" b="1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함수 리턴 값</a:t>
                  </a:r>
                  <a:r>
                    <a:rPr lang="en-US" altLang="ko-KR" sz="1500" b="1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500" b="1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범위가 </a:t>
                  </a:r>
                  <a:r>
                    <a:rPr lang="en-US" altLang="ko-KR" sz="1500" b="1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0 ~ </a:t>
                  </a:r>
                  <a14:m>
                    <m:oMath xmlns:m="http://schemas.openxmlformats.org/officeDocument/2006/math">
                      <m:r>
                        <a:rPr lang="ko-KR" altLang="en-US" sz="1500" b="1" i="1" smtClean="0">
                          <a:latin typeface="Cambria Math" panose="02040503050406030204" pitchFamily="18" charset="0"/>
                          <a:ea typeface="경기천년바탕 Regular" panose="02020503020101020101" pitchFamily="18" charset="-127"/>
                        </a:rPr>
                        <m:t>𝝅</m:t>
                      </m:r>
                      <m:d>
                        <m:dPr>
                          <m:ctrlPr>
                            <a:rPr lang="en-US" altLang="ko-KR" sz="1500" b="1" i="1" smtClean="0">
                              <a:latin typeface="Cambria Math" panose="02040503050406030204" pitchFamily="18" charset="0"/>
                              <a:ea typeface="경기천년바탕 Regular" panose="020205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1500" b="1" i="1" smtClean="0">
                              <a:latin typeface="Cambria Math" panose="02040503050406030204" pitchFamily="18" charset="0"/>
                              <a:ea typeface="경기천년바탕 Regular" panose="02020503020101020101" pitchFamily="18" charset="-127"/>
                            </a:rPr>
                            <m:t>𝟏𝟖𝟎</m:t>
                          </m:r>
                          <m:r>
                            <a:rPr lang="ko-KR" altLang="en-US" sz="1500" b="1" i="1">
                              <a:latin typeface="Cambria Math" panose="02040503050406030204" pitchFamily="18" charset="0"/>
                              <a:ea typeface="경기천년바탕 Regular" panose="02020503020101020101" pitchFamily="18" charset="-127"/>
                            </a:rPr>
                            <m:t>도</m:t>
                          </m:r>
                        </m:e>
                      </m:d>
                    </m:oMath>
                  </a14:m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이므로 </a:t>
                  </a:r>
                  <a:endPara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  이 범위</a:t>
                  </a:r>
                  <a:r>
                    <a:rPr lang="en-US" altLang="ko-KR" sz="1500" b="1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(0~</a:t>
                  </a:r>
                  <a:r>
                    <a:rPr lang="ko-KR" altLang="en-US" sz="1500" b="1" dirty="0">
                      <a:ea typeface="경기천년바탕 Regular" panose="02020503020101020101" pitchFamily="18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ko-KR" altLang="en-US" sz="1500" b="1" i="1" smtClean="0">
                          <a:latin typeface="Cambria Math" panose="02040503050406030204" pitchFamily="18" charset="0"/>
                          <a:ea typeface="경기천년바탕 Regular" panose="02020503020101020101" pitchFamily="18" charset="-127"/>
                        </a:rPr>
                        <m:t>𝝅</m:t>
                      </m:r>
                    </m:oMath>
                  </a14:m>
                  <a:r>
                    <a:rPr lang="en-US" altLang="ko-KR" sz="1500" b="1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)</a:t>
                  </a:r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에서만 고려함</a:t>
                  </a: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17962D2B-5C4A-4EA8-8ED4-71D6348F9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7774" y="5103622"/>
                  <a:ext cx="6556562" cy="744435"/>
                </a:xfrm>
                <a:prstGeom prst="rect">
                  <a:avLst/>
                </a:prstGeom>
                <a:blipFill>
                  <a:blip r:embed="rId7"/>
                  <a:stretch>
                    <a:fillRect l="-372" b="-73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F7B404A-B90C-45AC-85FC-0409FF4F5E03}"/>
                  </a:ext>
                </a:extLst>
              </p:cNvPr>
              <p:cNvSpPr/>
              <p:nvPr/>
            </p:nvSpPr>
            <p:spPr>
              <a:xfrm>
                <a:off x="3456402" y="4796649"/>
                <a:ext cx="1401106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5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ko-KR" altLang="en-US" sz="15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ko-KR" altLang="en-US" sz="15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altLang="en-US" sz="15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1500" i="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en-US" sz="15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5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F7B404A-B90C-45AC-85FC-0409FF4F5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402" y="4796649"/>
                <a:ext cx="1401106" cy="4385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42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909" y="1117299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DiSuo.com/03_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/02_2_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서비스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/1_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</a:t>
            </a: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03 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 기술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13068" y="1524359"/>
            <a:ext cx="18000" cy="3960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fla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400" b="1" i="1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7599BB-460F-4E6A-8D9A-8C04DE54F635}"/>
              </a:ext>
            </a:extLst>
          </p:cNvPr>
          <p:cNvSpPr/>
          <p:nvPr/>
        </p:nvSpPr>
        <p:spPr>
          <a:xfrm>
            <a:off x="727857" y="1382160"/>
            <a:ext cx="551099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서비스에 적용 </a:t>
            </a: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각도로 자세 구분</a:t>
            </a: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F84AE9-3CAC-4812-A597-979D28623F9F}"/>
              </a:ext>
            </a:extLst>
          </p:cNvPr>
          <p:cNvSpPr/>
          <p:nvPr/>
        </p:nvSpPr>
        <p:spPr>
          <a:xfrm>
            <a:off x="776849" y="1791453"/>
            <a:ext cx="2053230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(2)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 부위 별 기준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5AA2D6-630A-401F-A33C-1A942AEADD89}"/>
              </a:ext>
            </a:extLst>
          </p:cNvPr>
          <p:cNvSpPr/>
          <p:nvPr/>
        </p:nvSpPr>
        <p:spPr>
          <a:xfrm>
            <a:off x="6297621" y="4856408"/>
            <a:ext cx="5041654" cy="45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B87C84-5B8A-4BC2-993D-A91CF49EC9A6}"/>
              </a:ext>
            </a:extLst>
          </p:cNvPr>
          <p:cNvSpPr/>
          <p:nvPr/>
        </p:nvSpPr>
        <p:spPr>
          <a:xfrm>
            <a:off x="854093" y="2109752"/>
            <a:ext cx="2053230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①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 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– </a:t>
            </a:r>
            <a:r>
              <a:rPr lang="ko-KR" altLang="en-US" sz="1500" b="1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거북목</a:t>
            </a:r>
            <a:endParaRPr lang="ko-KR" altLang="en-US" sz="15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6" name="그림 25" descr="사람, 실외, 잔디, 남자이(가) 표시된 사진&#10;&#10;자동 생성된 설명">
            <a:extLst>
              <a:ext uri="{FF2B5EF4-FFF2-40B4-BE49-F238E27FC236}">
                <a16:creationId xmlns:a16="http://schemas.microsoft.com/office/drawing/2014/main" id="{EFE683EC-F6F7-4797-9DEC-8BCAA73E2B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1390" y="2681710"/>
            <a:ext cx="2268240" cy="3308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15ECCB9-1ACE-431C-AD17-991D123708CA}"/>
                  </a:ext>
                </a:extLst>
              </p:cNvPr>
              <p:cNvSpPr/>
              <p:nvPr/>
            </p:nvSpPr>
            <p:spPr>
              <a:xfrm>
                <a:off x="4393169" y="4878471"/>
                <a:ext cx="5676553" cy="954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sz="15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ko-KR" altLang="en-US" sz="1500" b="1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ko-KR" altLang="en-US" sz="1500" b="1" i="1" dirty="0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en-US" sz="15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5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 값이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5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ko-KR" altLang="en-US" sz="15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en-US" sz="15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num>
                      <m:den>
                        <m:r>
                          <a:rPr lang="ko-KR" altLang="en-US" sz="1500" b="1" i="0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ko-KR" sz="15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 b="1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이하</a:t>
                </a:r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일 때 정상 </a:t>
                </a:r>
                <a:r>
                  <a: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→ </a:t>
                </a:r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기준선 </a:t>
                </a:r>
                <a:r>
                  <a: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: 45°, 135°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500" b="1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정상</a:t>
                </a:r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 </a:t>
                </a:r>
                <a:r>
                  <a: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: </a:t>
                </a:r>
                <a:r>
                  <a:rPr lang="ko-KR" altLang="en-US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두 벡터가 이루는 각도가 </a:t>
                </a:r>
                <a:r>
                  <a:rPr lang="en-US" altLang="ko-KR" sz="1500" b="1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45°~135° </a:t>
                </a:r>
                <a:r>
                  <a:rPr lang="ko-KR" altLang="en-US" sz="1500" b="1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사이</a:t>
                </a:r>
                <a:r>
                  <a: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  </a:t>
                </a: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15ECCB9-1ACE-431C-AD17-991D12370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69" y="4878471"/>
                <a:ext cx="5676553" cy="954300"/>
              </a:xfrm>
              <a:prstGeom prst="rect">
                <a:avLst/>
              </a:prstGeom>
              <a:blipFill>
                <a:blip r:embed="rId4"/>
                <a:stretch>
                  <a:fillRect b="-6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F9DDD5-9101-432B-BA0E-6A594D2FE853}"/>
              </a:ext>
            </a:extLst>
          </p:cNvPr>
          <p:cNvGrpSpPr/>
          <p:nvPr/>
        </p:nvGrpSpPr>
        <p:grpSpPr>
          <a:xfrm>
            <a:off x="4676696" y="2575155"/>
            <a:ext cx="4836960" cy="2292561"/>
            <a:chOff x="3064608" y="1805505"/>
            <a:chExt cx="3510235" cy="183554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CA340FD-1B94-4BF2-BBD6-60998962F0C6}"/>
                </a:ext>
              </a:extLst>
            </p:cNvPr>
            <p:cNvPicPr/>
            <p:nvPr/>
          </p:nvPicPr>
          <p:blipFill rotWithShape="1">
            <a:blip r:embed="rId5"/>
            <a:srcRect l="18532" r="5645" b="41970"/>
            <a:stretch/>
          </p:blipFill>
          <p:spPr>
            <a:xfrm>
              <a:off x="3389729" y="2058531"/>
              <a:ext cx="2779636" cy="15825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C7A5690-A2E2-43ED-ABCA-7F706BB913C4}"/>
                    </a:ext>
                  </a:extLst>
                </p:cNvPr>
                <p:cNvSpPr/>
                <p:nvPr/>
              </p:nvSpPr>
              <p:spPr>
                <a:xfrm>
                  <a:off x="3064608" y="1805505"/>
                  <a:ext cx="1385567" cy="3685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dirty="0" smtClean="0">
                            <a:solidFill>
                              <a:srgbClr val="8C85D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200" i="0" dirty="0">
                            <a:solidFill>
                              <a:srgbClr val="8C85D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ko-KR" altLang="en-US" sz="1200" i="1" dirty="0">
                                <a:solidFill>
                                  <a:srgbClr val="8C85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ko-KR" altLang="en-US" sz="1200" i="1" dirty="0">
                                    <a:solidFill>
                                      <a:srgbClr val="8C85D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ko-KR" altLang="en-US" sz="1200" i="0" dirty="0">
                                    <a:solidFill>
                                      <a:srgbClr val="8C85D9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ko-KR" altLang="en-US" sz="1200" i="1" dirty="0">
                                        <a:solidFill>
                                          <a:srgbClr val="8C85D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1200" i="1" dirty="0">
                                        <a:solidFill>
                                          <a:srgbClr val="8C85D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ko-KR" altLang="en-US" sz="1200" dirty="0">
                    <a:solidFill>
                      <a:srgbClr val="8C85D9"/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C7A5690-A2E2-43ED-ABCA-7F706BB913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4608" y="1805505"/>
                  <a:ext cx="1385567" cy="3685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6E3D47A8-C4AD-4E7A-B817-BF116B22A614}"/>
                    </a:ext>
                  </a:extLst>
                </p:cNvPr>
                <p:cNvSpPr/>
                <p:nvPr/>
              </p:nvSpPr>
              <p:spPr>
                <a:xfrm>
                  <a:off x="5692510" y="1975080"/>
                  <a:ext cx="882333" cy="6727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dirty="0" smtClean="0">
                            <a:solidFill>
                              <a:srgbClr val="87AC8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200" i="0" dirty="0">
                            <a:solidFill>
                              <a:srgbClr val="87AC8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ko-KR" altLang="en-US" sz="1200" b="1" i="1" dirty="0">
                                <a:solidFill>
                                  <a:srgbClr val="87AC8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ko-KR" altLang="en-US" sz="1200" b="1" i="1" dirty="0">
                                    <a:solidFill>
                                      <a:srgbClr val="87AC8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ko-KR" altLang="en-US" sz="1200" b="1" i="1" dirty="0">
                                    <a:solidFill>
                                      <a:srgbClr val="87AC82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rad>
                          </m:num>
                          <m:den>
                            <m:r>
                              <a:rPr lang="ko-KR" altLang="en-US" sz="1200" b="1" dirty="0">
                                <a:solidFill>
                                  <a:srgbClr val="87AC8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rgbClr val="8C85D9"/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6E3D47A8-C4AD-4E7A-B817-BF116B22A6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510" y="1975080"/>
                  <a:ext cx="882333" cy="67271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D3B0CE-8222-4EAC-8D37-AE67ED29627E}"/>
                </a:ext>
              </a:extLst>
            </p:cNvPr>
            <p:cNvSpPr/>
            <p:nvPr/>
          </p:nvSpPr>
          <p:spPr>
            <a:xfrm>
              <a:off x="3665480" y="2559946"/>
              <a:ext cx="2506277" cy="813798"/>
            </a:xfrm>
            <a:prstGeom prst="rect">
              <a:avLst/>
            </a:prstGeom>
            <a:solidFill>
              <a:srgbClr val="43A79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B2D8D4-CAD5-4404-BAC5-6043E706A46C}"/>
              </a:ext>
            </a:extLst>
          </p:cNvPr>
          <p:cNvSpPr/>
          <p:nvPr/>
        </p:nvSpPr>
        <p:spPr>
          <a:xfrm>
            <a:off x="4155314" y="5395309"/>
            <a:ext cx="5423218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5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86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909" y="1117299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</a:t>
            </a:r>
            <a:endParaRPr lang="ko-KR" altLang="en-US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A7DDCC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900" y="675592"/>
            <a:ext cx="10440000" cy="315007"/>
          </a:xfrm>
          <a:prstGeom prst="roundRect">
            <a:avLst>
              <a:gd name="adj" fmla="val 50000"/>
            </a:avLst>
          </a:prstGeom>
          <a:solidFill>
            <a:srgbClr val="D5EFE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DiSuo.com/03_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/02_2_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서비스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/2_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어깨</a:t>
            </a:r>
          </a:p>
        </p:txBody>
      </p:sp>
      <p:sp>
        <p:nvSpPr>
          <p:cNvPr id="16" name="평행 사변형 15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rgbClr val="D5EFE7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5979" y="79607"/>
            <a:ext cx="2324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03 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 기술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B87C84-5B8A-4BC2-993D-A91CF49EC9A6}"/>
              </a:ext>
            </a:extLst>
          </p:cNvPr>
          <p:cNvSpPr/>
          <p:nvPr/>
        </p:nvSpPr>
        <p:spPr>
          <a:xfrm>
            <a:off x="827153" y="1273094"/>
            <a:ext cx="2053230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②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어깨 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(1, 2)</a:t>
            </a:r>
            <a:endParaRPr lang="ko-KR" altLang="en-US" sz="15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4DCE08-CC50-497D-BA87-566AB17BFFED}"/>
              </a:ext>
            </a:extLst>
          </p:cNvPr>
          <p:cNvGrpSpPr/>
          <p:nvPr/>
        </p:nvGrpSpPr>
        <p:grpSpPr>
          <a:xfrm>
            <a:off x="615979" y="1840594"/>
            <a:ext cx="5433379" cy="4557986"/>
            <a:chOff x="615979" y="1840594"/>
            <a:chExt cx="5433379" cy="45579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8E097B2-494C-4F1F-9937-C73B9D561000}"/>
                    </a:ext>
                  </a:extLst>
                </p:cNvPr>
                <p:cNvSpPr/>
                <p:nvPr/>
              </p:nvSpPr>
              <p:spPr>
                <a:xfrm>
                  <a:off x="3038822" y="4436551"/>
                  <a:ext cx="2800319" cy="9184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ko-KR" altLang="en-US" sz="1500" b="1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altLang="en-US" sz="1500" b="1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ko-KR" altLang="en-US" sz="1500" b="1" i="1" dirty="0"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en-US" sz="1500" b="1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5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a14:m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값이 </a:t>
                  </a:r>
                  <a14:m>
                    <m:oMath xmlns:m="http://schemas.openxmlformats.org/officeDocument/2006/math">
                      <m:r>
                        <a:rPr lang="en-US" altLang="ko-KR" sz="15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en-US" sz="15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ko-KR" altLang="en-US" sz="15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ko-KR" sz="15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500" b="1" dirty="0">
                      <a:solidFill>
                        <a:schemeClr val="tx1"/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이상</a:t>
                  </a:r>
                  <a:r>
                    <a:rPr lang="ko-KR" altLang="en-US" sz="1500" dirty="0">
                      <a:solidFill>
                        <a:schemeClr val="tx1"/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일 </a:t>
                  </a:r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때 정상 </a:t>
                  </a:r>
                  <a:endPara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→ </a:t>
                  </a:r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기준선 </a:t>
                  </a:r>
                  <a:r>
                    <a:rPr lang="en-US" altLang="ko-KR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: 120°  </a:t>
                  </a:r>
                </a:p>
              </p:txBody>
            </p:sp>
          </mc:Choice>
          <mc:Fallback xmlns="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8E097B2-494C-4F1F-9937-C73B9D561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822" y="4436551"/>
                  <a:ext cx="2800319" cy="918457"/>
                </a:xfrm>
                <a:prstGeom prst="rect">
                  <a:avLst/>
                </a:prstGeom>
                <a:blipFill>
                  <a:blip r:embed="rId3"/>
                  <a:stretch>
                    <a:fillRect r="-217"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0511110-D6AF-41C0-B541-41A0A3019EFB}"/>
                </a:ext>
              </a:extLst>
            </p:cNvPr>
            <p:cNvSpPr/>
            <p:nvPr/>
          </p:nvSpPr>
          <p:spPr>
            <a:xfrm>
              <a:off x="615979" y="1840594"/>
              <a:ext cx="5433379" cy="4557986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D6B4CE-C817-4E7F-8940-AF93D5FB89F2}"/>
              </a:ext>
            </a:extLst>
          </p:cNvPr>
          <p:cNvGrpSpPr/>
          <p:nvPr/>
        </p:nvGrpSpPr>
        <p:grpSpPr>
          <a:xfrm>
            <a:off x="2949328" y="2535414"/>
            <a:ext cx="3243229" cy="1726890"/>
            <a:chOff x="2949328" y="2535414"/>
            <a:chExt cx="3243229" cy="172689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B1B5CDF-CB1F-45DA-B211-1128F0849741}"/>
                </a:ext>
              </a:extLst>
            </p:cNvPr>
            <p:cNvPicPr/>
            <p:nvPr/>
          </p:nvPicPr>
          <p:blipFill rotWithShape="1">
            <a:blip r:embed="rId4"/>
            <a:srcRect l="20423" r="4974" b="17579"/>
            <a:stretch/>
          </p:blipFill>
          <p:spPr>
            <a:xfrm>
              <a:off x="2949328" y="2535414"/>
              <a:ext cx="2943909" cy="15748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6C61835-7D66-46A5-A0A2-3F668E7D4A6F}"/>
                    </a:ext>
                  </a:extLst>
                </p:cNvPr>
                <p:cNvSpPr/>
                <p:nvPr/>
              </p:nvSpPr>
              <p:spPr>
                <a:xfrm>
                  <a:off x="4255622" y="3893761"/>
                  <a:ext cx="1385567" cy="3685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dirty="0" smtClean="0">
                            <a:solidFill>
                              <a:srgbClr val="8C85D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200" i="0" dirty="0">
                            <a:solidFill>
                              <a:srgbClr val="8C85D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ko-KR" altLang="en-US" sz="1200" i="1" dirty="0">
                                <a:solidFill>
                                  <a:srgbClr val="8C85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ko-KR" altLang="en-US" sz="1200" i="1" dirty="0">
                                    <a:solidFill>
                                      <a:srgbClr val="8C85D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ko-KR" altLang="en-US" sz="1200" i="0" dirty="0">
                                    <a:solidFill>
                                      <a:srgbClr val="8C85D9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ko-KR" altLang="en-US" sz="1200" i="1" dirty="0">
                                        <a:solidFill>
                                          <a:srgbClr val="8C85D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1200" i="1" dirty="0">
                                        <a:solidFill>
                                          <a:srgbClr val="8C85D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ko-KR" altLang="en-US" sz="1200" dirty="0">
                    <a:solidFill>
                      <a:srgbClr val="8C85D9"/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6C61835-7D66-46A5-A0A2-3F668E7D4A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622" y="3893761"/>
                  <a:ext cx="1385567" cy="3685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4D7F9C1-4327-412E-A49F-A8A8DC783E5D}"/>
                    </a:ext>
                  </a:extLst>
                </p:cNvPr>
                <p:cNvSpPr/>
                <p:nvPr/>
              </p:nvSpPr>
              <p:spPr>
                <a:xfrm>
                  <a:off x="5310224" y="3617226"/>
                  <a:ext cx="882333" cy="6347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dirty="0" smtClean="0">
                            <a:solidFill>
                              <a:srgbClr val="87AC8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200" i="0" dirty="0">
                            <a:solidFill>
                              <a:srgbClr val="87AC8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dirty="0" smtClean="0">
                            <a:solidFill>
                              <a:srgbClr val="87AC8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ko-KR" altLang="en-US" sz="1200" b="1" i="1" dirty="0">
                                <a:solidFill>
                                  <a:srgbClr val="87AC8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 dirty="0" smtClean="0">
                                <a:solidFill>
                                  <a:srgbClr val="87AC8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ko-KR" altLang="en-US" sz="1200" b="1" dirty="0">
                                <a:solidFill>
                                  <a:srgbClr val="87AC8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rgbClr val="8C85D9"/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4D7F9C1-4327-412E-A49F-A8A8DC783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224" y="3617226"/>
                  <a:ext cx="882333" cy="6347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FA6B6A-3C75-43BF-87E9-8F1EFE616487}"/>
                </a:ext>
              </a:extLst>
            </p:cNvPr>
            <p:cNvSpPr/>
            <p:nvPr/>
          </p:nvSpPr>
          <p:spPr>
            <a:xfrm>
              <a:off x="3142789" y="2573157"/>
              <a:ext cx="2696352" cy="1260989"/>
            </a:xfrm>
            <a:prstGeom prst="rect">
              <a:avLst/>
            </a:prstGeom>
            <a:solidFill>
              <a:srgbClr val="43A79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E740A2-1555-48AA-AA50-1535AAF9370B}"/>
              </a:ext>
            </a:extLst>
          </p:cNvPr>
          <p:cNvSpPr/>
          <p:nvPr/>
        </p:nvSpPr>
        <p:spPr>
          <a:xfrm>
            <a:off x="615980" y="5808794"/>
            <a:ext cx="5423218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정상</a:t>
            </a:r>
            <a:r>
              <a:rPr lang="ko-KR" altLang="en-US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5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두 벡터가 이루는 각도가 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120°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C029126-929E-4061-8D43-10A0A5249B11}"/>
              </a:ext>
            </a:extLst>
          </p:cNvPr>
          <p:cNvCxnSpPr>
            <a:cxnSpLocks/>
          </p:cNvCxnSpPr>
          <p:nvPr/>
        </p:nvCxnSpPr>
        <p:spPr>
          <a:xfrm>
            <a:off x="615979" y="5667060"/>
            <a:ext cx="5423219" cy="0"/>
          </a:xfrm>
          <a:prstGeom prst="line">
            <a:avLst/>
          </a:prstGeom>
          <a:ln w="19050">
            <a:solidFill>
              <a:srgbClr val="43A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FB1A22-8729-451D-AAA3-FE2C55C8E8F4}"/>
              </a:ext>
            </a:extLst>
          </p:cNvPr>
          <p:cNvSpPr/>
          <p:nvPr/>
        </p:nvSpPr>
        <p:spPr>
          <a:xfrm>
            <a:off x="620395" y="1830305"/>
            <a:ext cx="5423218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어깨 </a:t>
            </a:r>
            <a:r>
              <a:rPr lang="en-US" altLang="ko-KR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1 - </a:t>
            </a:r>
            <a:r>
              <a:rPr lang="ko-KR" altLang="en-US" sz="15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굽은 어깨</a:t>
            </a:r>
          </a:p>
        </p:txBody>
      </p:sp>
      <p:pic>
        <p:nvPicPr>
          <p:cNvPr id="65" name="그림 64" descr="사람, 실외, 잔디, 정장이(가) 표시된 사진&#10;&#10;자동 생성된 설명">
            <a:extLst>
              <a:ext uri="{FF2B5EF4-FFF2-40B4-BE49-F238E27FC236}">
                <a16:creationId xmlns:a16="http://schemas.microsoft.com/office/drawing/2014/main" id="{FBABFF23-6428-4D6C-A0D4-FDCB042F284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46183" y="2352231"/>
            <a:ext cx="1896621" cy="306236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807454-FA9E-443A-B2FF-FFE83278D254}"/>
              </a:ext>
            </a:extLst>
          </p:cNvPr>
          <p:cNvGrpSpPr/>
          <p:nvPr/>
        </p:nvGrpSpPr>
        <p:grpSpPr>
          <a:xfrm>
            <a:off x="6205231" y="1830305"/>
            <a:ext cx="5449212" cy="4568274"/>
            <a:chOff x="6205231" y="1830305"/>
            <a:chExt cx="5449212" cy="456827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05DD071-9100-4E70-9079-9595059EB182}"/>
                    </a:ext>
                  </a:extLst>
                </p:cNvPr>
                <p:cNvSpPr/>
                <p:nvPr/>
              </p:nvSpPr>
              <p:spPr>
                <a:xfrm>
                  <a:off x="8643907" y="4406071"/>
                  <a:ext cx="2800319" cy="9652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ko-KR" altLang="en-US" sz="1500" b="1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altLang="en-US" sz="1500" b="1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ko-KR" altLang="en-US" sz="1500" b="1" i="1" dirty="0"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en-US" sz="1500" b="1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5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a14:m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값이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ko-KR" altLang="en-US" sz="1500" b="1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ko-KR" altLang="en-US" sz="15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5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rad>
                        </m:num>
                        <m:den>
                          <m:r>
                            <a:rPr lang="ko-KR" altLang="en-US" sz="1500" b="1" i="0" dirty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ko-KR" sz="15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500" b="1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이상</a:t>
                  </a:r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일 때 정상 </a:t>
                  </a:r>
                  <a:endParaRPr lang="en-US" altLang="ko-KR" sz="15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→ </a:t>
                  </a:r>
                  <a:r>
                    <a:rPr lang="ko-KR" altLang="en-US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기준선 </a:t>
                  </a:r>
                  <a:r>
                    <a:rPr lang="en-US" altLang="ko-KR" sz="1500" dirty="0"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: 30°, 150°</a:t>
                  </a:r>
                </a:p>
              </p:txBody>
            </p:sp>
          </mc:Choice>
          <mc:Fallback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05DD071-9100-4E70-9079-9595059EB1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3907" y="4406071"/>
                  <a:ext cx="2800319" cy="965201"/>
                </a:xfrm>
                <a:prstGeom prst="rect">
                  <a:avLst/>
                </a:prstGeom>
                <a:blipFill>
                  <a:blip r:embed="rId8"/>
                  <a:stretch>
                    <a:fillRect b="-44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19F46BA-70B3-4299-99E1-287D9E471E5A}"/>
                </a:ext>
              </a:extLst>
            </p:cNvPr>
            <p:cNvSpPr/>
            <p:nvPr/>
          </p:nvSpPr>
          <p:spPr>
            <a:xfrm>
              <a:off x="6221064" y="1840592"/>
              <a:ext cx="5433379" cy="4557987"/>
            </a:xfrm>
            <a:prstGeom prst="rect">
              <a:avLst/>
            </a:prstGeom>
            <a:noFill/>
            <a:ln w="19050">
              <a:solidFill>
                <a:srgbClr val="43A7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CB9A31B-9DC5-4068-83D1-ED2295B64733}"/>
                </a:ext>
              </a:extLst>
            </p:cNvPr>
            <p:cNvSpPr/>
            <p:nvPr/>
          </p:nvSpPr>
          <p:spPr>
            <a:xfrm>
              <a:off x="6221065" y="5808794"/>
              <a:ext cx="5423218" cy="398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정상</a:t>
              </a:r>
              <a:r>
                <a: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 </a:t>
              </a:r>
              <a:r>
                <a:rPr lang="en-US" altLang="ko-KR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: </a:t>
              </a:r>
              <a:r>
                <a:rPr lang="ko-KR" altLang="en-US" sz="15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두 벡터가 이루는 각도가 </a:t>
              </a: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0~30°,150~180° 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사이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56DC2B4-D4C4-4B8E-A263-E5C4C679776E}"/>
                </a:ext>
              </a:extLst>
            </p:cNvPr>
            <p:cNvCxnSpPr>
              <a:cxnSpLocks/>
            </p:cNvCxnSpPr>
            <p:nvPr/>
          </p:nvCxnSpPr>
          <p:spPr>
            <a:xfrm>
              <a:off x="6221064" y="5667060"/>
              <a:ext cx="5423219" cy="0"/>
            </a:xfrm>
            <a:prstGeom prst="line">
              <a:avLst/>
            </a:prstGeom>
            <a:ln w="19050">
              <a:solidFill>
                <a:srgbClr val="43A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97C6C1E-568E-469F-B3F4-FB264989B3C0}"/>
                </a:ext>
              </a:extLst>
            </p:cNvPr>
            <p:cNvSpPr/>
            <p:nvPr/>
          </p:nvSpPr>
          <p:spPr>
            <a:xfrm>
              <a:off x="6205231" y="1830305"/>
              <a:ext cx="5423218" cy="398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어깨 </a:t>
              </a:r>
              <a:r>
                <a:rPr lang="en-US" altLang="ko-KR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2 - </a:t>
              </a:r>
              <a:r>
                <a:rPr lang="ko-KR" altLang="en-US" sz="15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어깨 비대칭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CE371AD-8A11-49B1-8D74-D8D826593862}"/>
                </a:ext>
              </a:extLst>
            </p:cNvPr>
            <p:cNvGrpSpPr/>
            <p:nvPr/>
          </p:nvGrpSpPr>
          <p:grpSpPr>
            <a:xfrm>
              <a:off x="8679482" y="2424375"/>
              <a:ext cx="2793251" cy="1685907"/>
              <a:chOff x="8679482" y="2424375"/>
              <a:chExt cx="2793251" cy="1685907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FE9F560D-109E-4194-985E-E2F3BC5391AB}"/>
                  </a:ext>
                </a:extLst>
              </p:cNvPr>
              <p:cNvPicPr/>
              <p:nvPr/>
            </p:nvPicPr>
            <p:blipFill rotWithShape="1">
              <a:blip r:embed="rId9"/>
              <a:srcRect l="21538" t="1" r="5819" b="44589"/>
              <a:stretch/>
            </p:blipFill>
            <p:spPr bwMode="auto">
              <a:xfrm>
                <a:off x="8707989" y="2424375"/>
                <a:ext cx="2736237" cy="168590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B1893EBF-ADB9-4CBC-84F6-43DE8DB3CAEE}"/>
                      </a:ext>
                    </a:extLst>
                  </p:cNvPr>
                  <p:cNvSpPr/>
                  <p:nvPr/>
                </p:nvSpPr>
                <p:spPr>
                  <a:xfrm>
                    <a:off x="8679482" y="3118349"/>
                    <a:ext cx="1384936" cy="39262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1200" i="1" dirty="0" smtClean="0">
                              <a:solidFill>
                                <a:srgbClr val="8C85D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ko-KR" altLang="en-US" sz="1200" i="0" dirty="0">
                              <a:solidFill>
                                <a:srgbClr val="8C85D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ko-KR" altLang="en-US" sz="1200" i="1" dirty="0">
                                  <a:solidFill>
                                    <a:srgbClr val="8C85D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ko-KR" altLang="en-US" sz="1200" i="1" dirty="0">
                                      <a:solidFill>
                                        <a:srgbClr val="8C85D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ko-KR" altLang="en-US" sz="1200" i="0" dirty="0">
                                      <a:solidFill>
                                        <a:srgbClr val="8C85D9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en-US" sz="1200" i="1" dirty="0">
                                          <a:solidFill>
                                            <a:srgbClr val="8C85D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1200" i="1" dirty="0">
                                          <a:solidFill>
                                            <a:srgbClr val="8C85D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oMath>
                      </m:oMathPara>
                    </a14:m>
                    <a:endParaRPr lang="ko-KR" altLang="en-US" sz="1200" dirty="0">
                      <a:solidFill>
                        <a:srgbClr val="8C85D9"/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B1893EBF-ADB9-4CBC-84F6-43DE8DB3CA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9482" y="3118349"/>
                    <a:ext cx="1384936" cy="39262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E65DB0A5-0B33-4471-8AA4-2CE18EA679E0}"/>
                      </a:ext>
                    </a:extLst>
                  </p:cNvPr>
                  <p:cNvSpPr/>
                  <p:nvPr/>
                </p:nvSpPr>
                <p:spPr>
                  <a:xfrm>
                    <a:off x="10590802" y="2570459"/>
                    <a:ext cx="881931" cy="7293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1200" i="1" dirty="0" smtClean="0">
                              <a:solidFill>
                                <a:srgbClr val="87AC8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ko-KR" altLang="en-US" sz="1200" i="0" dirty="0">
                              <a:solidFill>
                                <a:srgbClr val="87AC8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ko-KR" altLang="en-US" sz="1200" b="1" i="1" dirty="0">
                                  <a:solidFill>
                                    <a:srgbClr val="87AC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ko-KR" altLang="en-US" sz="1200" b="1" i="1" dirty="0">
                                      <a:solidFill>
                                        <a:srgbClr val="87AC8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200" b="1" i="1" dirty="0" smtClean="0">
                                      <a:solidFill>
                                        <a:srgbClr val="87AC82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ko-KR" altLang="en-US" sz="1200" b="1" dirty="0">
                                  <a:solidFill>
                                    <a:srgbClr val="87AC8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200" dirty="0">
                      <a:solidFill>
                        <a:srgbClr val="8C85D9"/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E65DB0A5-0B33-4471-8AA4-2CE18EA67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90802" y="2570459"/>
                    <a:ext cx="881931" cy="72934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1D30A67-B9A4-46F4-A723-3A8AA0B1C8EC}"/>
                  </a:ext>
                </a:extLst>
              </p:cNvPr>
              <p:cNvSpPr/>
              <p:nvPr/>
            </p:nvSpPr>
            <p:spPr>
              <a:xfrm>
                <a:off x="8880040" y="2477671"/>
                <a:ext cx="2564186" cy="244442"/>
              </a:xfrm>
              <a:prstGeom prst="rect">
                <a:avLst/>
              </a:prstGeom>
              <a:solidFill>
                <a:srgbClr val="43A79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3" name="그림 32" descr="사람, 실외, 잔디, 남자이(가) 표시된 사진&#10;&#10;자동 생성된 설명">
              <a:extLst>
                <a:ext uri="{FF2B5EF4-FFF2-40B4-BE49-F238E27FC236}">
                  <a16:creationId xmlns:a16="http://schemas.microsoft.com/office/drawing/2014/main" id="{9FB5C381-881A-482F-9C7C-F4DEE63BD507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6490994" y="2352231"/>
              <a:ext cx="1870821" cy="3062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835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7449</TotalTime>
  <Words>1497</Words>
  <Application>Microsoft Office PowerPoint</Application>
  <PresentationFormat>와이드스크린</PresentationFormat>
  <Paragraphs>229</Paragraphs>
  <Slides>18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경기천년바탕 Bold</vt:lpstr>
      <vt:lpstr>Arial</vt:lpstr>
      <vt:lpstr>Microsoft GothicNeo</vt:lpstr>
      <vt:lpstr>경기천년바탕 Regular</vt:lpstr>
      <vt:lpstr>Cambria Math</vt:lpstr>
      <vt:lpstr>맑은 고딕</vt:lpstr>
      <vt:lpstr>한컴산뜻돋움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김지현</cp:lastModifiedBy>
  <cp:revision>1004</cp:revision>
  <dcterms:created xsi:type="dcterms:W3CDTF">2018-08-02T07:05:36Z</dcterms:created>
  <dcterms:modified xsi:type="dcterms:W3CDTF">2021-08-12T02:14:19Z</dcterms:modified>
</cp:coreProperties>
</file>